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Roboto"/>
      <p:regular r:id="rId32"/>
      <p:bold r:id="rId33"/>
      <p:italic r:id="rId34"/>
      <p:boldItalic r:id="rId35"/>
    </p:embeddedFont>
    <p:embeddedFont>
      <p:font typeface="Playfair Display"/>
      <p:regular r:id="rId36"/>
      <p:bold r:id="rId37"/>
      <p:italic r:id="rId38"/>
      <p:boldItalic r:id="rId39"/>
    </p:embeddedFont>
    <p:embeddedFont>
      <p:font typeface="Lobster"/>
      <p:regular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obster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Roboto-bold.fntdata"/><Relationship Id="rId10" Type="http://schemas.openxmlformats.org/officeDocument/2006/relationships/slide" Target="slides/slide5.xml"/><Relationship Id="rId32" Type="http://schemas.openxmlformats.org/officeDocument/2006/relationships/font" Target="fonts/Roboto-regular.fntdata"/><Relationship Id="rId13" Type="http://schemas.openxmlformats.org/officeDocument/2006/relationships/slide" Target="slides/slide8.xml"/><Relationship Id="rId35" Type="http://schemas.openxmlformats.org/officeDocument/2006/relationships/font" Target="fonts/Roboto-boldItalic.fntdata"/><Relationship Id="rId12" Type="http://schemas.openxmlformats.org/officeDocument/2006/relationships/slide" Target="slides/slide7.xml"/><Relationship Id="rId34" Type="http://schemas.openxmlformats.org/officeDocument/2006/relationships/font" Target="fonts/Roboto-italic.fntdata"/><Relationship Id="rId15" Type="http://schemas.openxmlformats.org/officeDocument/2006/relationships/slide" Target="slides/slide10.xml"/><Relationship Id="rId37" Type="http://schemas.openxmlformats.org/officeDocument/2006/relationships/font" Target="fonts/PlayfairDisplay-bold.fntdata"/><Relationship Id="rId14" Type="http://schemas.openxmlformats.org/officeDocument/2006/relationships/slide" Target="slides/slide9.xml"/><Relationship Id="rId36" Type="http://schemas.openxmlformats.org/officeDocument/2006/relationships/font" Target="fonts/PlayfairDisplay-regular.fntdata"/><Relationship Id="rId17" Type="http://schemas.openxmlformats.org/officeDocument/2006/relationships/slide" Target="slides/slide12.xml"/><Relationship Id="rId39" Type="http://schemas.openxmlformats.org/officeDocument/2006/relationships/font" Target="fonts/PlayfairDisplay-boldItalic.fntdata"/><Relationship Id="rId16" Type="http://schemas.openxmlformats.org/officeDocument/2006/relationships/slide" Target="slides/slide11.xml"/><Relationship Id="rId38" Type="http://schemas.openxmlformats.org/officeDocument/2006/relationships/font" Target="fonts/PlayfairDisplay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jpg>
</file>

<file path=ppt/media/image16.png>
</file>

<file path=ppt/media/image17.jpg>
</file>

<file path=ppt/media/image18.jp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105f3efd747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105f3efd747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1055344e1f2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1055344e1f2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105f3efd747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105f3efd747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Mutation</a:t>
            </a:r>
            <a:r>
              <a:rPr lang="en"/>
              <a:t> behind th emodesls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105f3efd747_0_5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105f3efd747_0_5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1055344e1f2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1055344e1f2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Experimented with different initialization 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105b14945c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105b14945c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MPSC-rPPG on par with the public dataset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9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g102f41dcae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1" name="Google Shape;891;g102f41dcae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Across dataset transfer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105b14945c7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105b14945c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on the </a:t>
            </a:r>
            <a:r>
              <a:rPr lang="en"/>
              <a:t>separated</a:t>
            </a:r>
            <a:r>
              <a:rPr lang="en"/>
              <a:t> test data. 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1059306a08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1059306a08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lphaLcParenBoth"/>
            </a:pPr>
            <a:r>
              <a:rPr lang="en"/>
              <a:t>Personalized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lphaLcParenBoth"/>
            </a:pPr>
            <a:r>
              <a:rPr lang="en"/>
              <a:t>Personalized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lphaLcParenBoth"/>
            </a:pPr>
            <a:r>
              <a:rPr lang="en"/>
              <a:t>Multitask model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lphaLcParenBoth"/>
            </a:pPr>
            <a:r>
              <a:rPr lang="en"/>
              <a:t>Result on different subject (personalized model)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g105f3efd747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9" name="Google Shape;919;g105f3efd747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Camera went out of focus for seconds.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are trying to say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02f60c380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02f60c380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105f3efd747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" name="Google Shape;937;g105f3efd747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UBFC totally new dataset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105f3efd747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105f3efd747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105b14945c7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105b14945c7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0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g105f3efd747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2" name="Google Shape;972;g105f3efd747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Reproducible results. 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9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g10562c2f18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" name="Google Shape;981;g10562c2f18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g1055344e1f2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9" name="Google Shape;989;g1055344e1f2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6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g1055344e1f2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g1055344e1f2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059306a082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059306a082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PPG is synchronized with the hearts blood pumping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02f41dcae3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02f41dcae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05b14945c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05b14945c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05f3efd74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05f3efd7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05f3efd747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05f3efd747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02f41dcae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02f41dcae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Environment: Sensors (wearables/cameras), skin colors,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Based on our observations we propose three setup to extract rPPG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05f3efd747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05f3efd747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" name="Google Shape;5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22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image" Target="../media/image20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159445" y="4144200"/>
            <a:ext cx="984551" cy="9993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11700" y="12224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" name="Google Shape;10;p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600" y="65336"/>
            <a:ext cx="1913424" cy="44082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github.com/mxahan/project_rppg" TargetMode="External"/><Relationship Id="rId4" Type="http://schemas.openxmlformats.org/officeDocument/2006/relationships/hyperlink" Target="https://github.com/mxahan/project_rppg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9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9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dx.doi.org/10.21227/ddgz-tx88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png"/><Relationship Id="rId4" Type="http://schemas.openxmlformats.org/officeDocument/2006/relationships/hyperlink" Target="mailto:zhasan3@umbc.edu" TargetMode="External"/><Relationship Id="rId5" Type="http://schemas.openxmlformats.org/officeDocument/2006/relationships/hyperlink" Target="https://github.com/mxahan/project_rppg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1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/>
          <p:nvPr>
            <p:ph type="ctrTitle"/>
          </p:nvPr>
        </p:nvSpPr>
        <p:spPr>
          <a:xfrm>
            <a:off x="311700" y="896975"/>
            <a:ext cx="8520600" cy="15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900"/>
              <a:t>CamSense: </a:t>
            </a:r>
            <a:r>
              <a:rPr lang="en" sz="3900">
                <a:highlight>
                  <a:srgbClr val="FFFFFF"/>
                </a:highlight>
              </a:rPr>
              <a:t>A Camera-Based Contact-less Heart Activity Monitoring</a:t>
            </a:r>
            <a:endParaRPr sz="3900"/>
          </a:p>
        </p:txBody>
      </p:sp>
      <p:sp>
        <p:nvSpPr>
          <p:cNvPr id="58" name="Google Shape;58;p13"/>
          <p:cNvSpPr txBox="1"/>
          <p:nvPr>
            <p:ph idx="1" type="subTitle"/>
          </p:nvPr>
        </p:nvSpPr>
        <p:spPr>
          <a:xfrm>
            <a:off x="311700" y="27579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Zahid Hasan, Sreenivasan Ramasamy Ramamurthy, Nirmalya Roy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Department of Information System, UMBC</a:t>
            </a:r>
            <a:endParaRPr sz="1800"/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2825" y="3750175"/>
            <a:ext cx="2075100" cy="100642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15975" y="3602350"/>
            <a:ext cx="937500" cy="130207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 txBox="1"/>
          <p:nvPr/>
        </p:nvSpPr>
        <p:spPr>
          <a:xfrm>
            <a:off x="582850" y="4699075"/>
            <a:ext cx="1355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Date: 12-16-2021</a:t>
            </a:r>
            <a:endParaRPr sz="1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22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Preparation</a:t>
            </a:r>
            <a:endParaRPr/>
          </a:p>
        </p:txBody>
      </p:sp>
      <p:sp>
        <p:nvSpPr>
          <p:cNvPr id="455" name="Google Shape;455;p22"/>
          <p:cNvSpPr txBox="1"/>
          <p:nvPr>
            <p:ph idx="1" type="body"/>
          </p:nvPr>
        </p:nvSpPr>
        <p:spPr>
          <a:xfrm>
            <a:off x="311700" y="1222450"/>
            <a:ext cx="29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Raw video input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Take </a:t>
            </a:r>
            <a:r>
              <a:rPr lang="en">
                <a:solidFill>
                  <a:srgbClr val="45818E"/>
                </a:solidFill>
              </a:rPr>
              <a:t>40 consecutive green</a:t>
            </a:r>
            <a:r>
              <a:rPr lang="en"/>
              <a:t> frames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Covers one cycle least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45818E"/>
                </a:solidFill>
              </a:rPr>
              <a:t>Normalize</a:t>
            </a:r>
            <a:r>
              <a:rPr lang="en"/>
              <a:t> the frames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45818E"/>
                </a:solidFill>
              </a:rPr>
              <a:t>Reshape</a:t>
            </a:r>
            <a:r>
              <a:rPr lang="en"/>
              <a:t> the frame </a:t>
            </a:r>
            <a:endParaRPr/>
          </a:p>
        </p:txBody>
      </p:sp>
      <p:pic>
        <p:nvPicPr>
          <p:cNvPr id="456" name="Google Shape;456;p22"/>
          <p:cNvPicPr preferRelativeResize="0"/>
          <p:nvPr/>
        </p:nvPicPr>
        <p:blipFill rotWithShape="1">
          <a:blip r:embed="rId3">
            <a:alphaModFix/>
          </a:blip>
          <a:srcRect b="0" l="34019" r="0" t="0"/>
          <a:stretch/>
        </p:blipFill>
        <p:spPr>
          <a:xfrm>
            <a:off x="3248975" y="1222450"/>
            <a:ext cx="5583324" cy="2012275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22"/>
          <p:cNvSpPr/>
          <p:nvPr/>
        </p:nvSpPr>
        <p:spPr>
          <a:xfrm>
            <a:off x="3336725" y="1340525"/>
            <a:ext cx="1304100" cy="10635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23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Personalized Model</a:t>
            </a:r>
            <a:endParaRPr/>
          </a:p>
        </p:txBody>
      </p:sp>
      <p:sp>
        <p:nvSpPr>
          <p:cNvPr id="464" name="Google Shape;464;p23"/>
          <p:cNvSpPr txBox="1"/>
          <p:nvPr>
            <p:ph idx="1" type="body"/>
          </p:nvPr>
        </p:nvSpPr>
        <p:spPr>
          <a:xfrm>
            <a:off x="311700" y="1222450"/>
            <a:ext cx="244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Trained with </a:t>
            </a:r>
            <a:r>
              <a:rPr lang="en">
                <a:solidFill>
                  <a:srgbClr val="6AA84F"/>
                </a:solidFill>
              </a:rPr>
              <a:t>single setting</a:t>
            </a:r>
            <a:endParaRPr>
              <a:solidFill>
                <a:srgbClr val="6AA84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One person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Single head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>
                <a:solidFill>
                  <a:srgbClr val="3C78D8"/>
                </a:solidFill>
              </a:rPr>
              <a:t>Not scalable</a:t>
            </a:r>
            <a:endParaRPr>
              <a:solidFill>
                <a:srgbClr val="3C78D8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Less generalized</a:t>
            </a:r>
            <a:endParaRPr/>
          </a:p>
        </p:txBody>
      </p:sp>
      <p:grpSp>
        <p:nvGrpSpPr>
          <p:cNvPr id="465" name="Google Shape;465;p23"/>
          <p:cNvGrpSpPr/>
          <p:nvPr/>
        </p:nvGrpSpPr>
        <p:grpSpPr>
          <a:xfrm>
            <a:off x="3861621" y="2612812"/>
            <a:ext cx="2690612" cy="417859"/>
            <a:chOff x="773525" y="1679697"/>
            <a:chExt cx="5581025" cy="749388"/>
          </a:xfrm>
        </p:grpSpPr>
        <p:grpSp>
          <p:nvGrpSpPr>
            <p:cNvPr id="466" name="Google Shape;466;p23"/>
            <p:cNvGrpSpPr/>
            <p:nvPr/>
          </p:nvGrpSpPr>
          <p:grpSpPr>
            <a:xfrm>
              <a:off x="773525" y="1679697"/>
              <a:ext cx="5581025" cy="749388"/>
              <a:chOff x="773525" y="1679697"/>
              <a:chExt cx="5581025" cy="749388"/>
            </a:xfrm>
          </p:grpSpPr>
          <p:grpSp>
            <p:nvGrpSpPr>
              <p:cNvPr id="467" name="Google Shape;467;p23"/>
              <p:cNvGrpSpPr/>
              <p:nvPr/>
            </p:nvGrpSpPr>
            <p:grpSpPr>
              <a:xfrm>
                <a:off x="1517259" y="1679697"/>
                <a:ext cx="4837291" cy="749388"/>
                <a:chOff x="1517259" y="662810"/>
                <a:chExt cx="4837291" cy="749388"/>
              </a:xfrm>
            </p:grpSpPr>
            <p:grpSp>
              <p:nvGrpSpPr>
                <p:cNvPr id="468" name="Google Shape;468;p23"/>
                <p:cNvGrpSpPr/>
                <p:nvPr/>
              </p:nvGrpSpPr>
              <p:grpSpPr>
                <a:xfrm>
                  <a:off x="1517259" y="662810"/>
                  <a:ext cx="2163080" cy="749388"/>
                  <a:chOff x="1517300" y="662800"/>
                  <a:chExt cx="2185150" cy="863350"/>
                </a:xfrm>
              </p:grpSpPr>
              <p:sp>
                <p:nvSpPr>
                  <p:cNvPr id="469" name="Google Shape;469;p23"/>
                  <p:cNvSpPr/>
                  <p:nvPr/>
                </p:nvSpPr>
                <p:spPr>
                  <a:xfrm flipH="1" rot="5400000">
                    <a:off x="13485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0" name="Google Shape;470;p23"/>
                  <p:cNvSpPr/>
                  <p:nvPr/>
                </p:nvSpPr>
                <p:spPr>
                  <a:xfrm flipH="1" rot="5400000">
                    <a:off x="14730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1" name="Google Shape;471;p23"/>
                  <p:cNvSpPr/>
                  <p:nvPr/>
                </p:nvSpPr>
                <p:spPr>
                  <a:xfrm flipH="1" rot="5400000">
                    <a:off x="1597625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2" name="Google Shape;472;p23"/>
                  <p:cNvSpPr/>
                  <p:nvPr/>
                </p:nvSpPr>
                <p:spPr>
                  <a:xfrm flipH="1" rot="5400000">
                    <a:off x="17073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3" name="Google Shape;473;p23"/>
                  <p:cNvSpPr/>
                  <p:nvPr/>
                </p:nvSpPr>
                <p:spPr>
                  <a:xfrm flipH="1" rot="5400000">
                    <a:off x="18318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4" name="Google Shape;474;p23"/>
                  <p:cNvSpPr/>
                  <p:nvPr/>
                </p:nvSpPr>
                <p:spPr>
                  <a:xfrm flipH="1" rot="5400000">
                    <a:off x="1947913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5" name="Google Shape;475;p23"/>
                  <p:cNvSpPr/>
                  <p:nvPr/>
                </p:nvSpPr>
                <p:spPr>
                  <a:xfrm flipH="1" rot="5400000">
                    <a:off x="20639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6" name="Google Shape;476;p23"/>
                  <p:cNvSpPr/>
                  <p:nvPr/>
                </p:nvSpPr>
                <p:spPr>
                  <a:xfrm flipH="1" rot="5400000">
                    <a:off x="21885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7" name="Google Shape;477;p23"/>
                  <p:cNvSpPr/>
                  <p:nvPr/>
                </p:nvSpPr>
                <p:spPr>
                  <a:xfrm flipH="1" rot="5400000">
                    <a:off x="23130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8" name="Google Shape;478;p23"/>
                  <p:cNvSpPr/>
                  <p:nvPr/>
                </p:nvSpPr>
                <p:spPr>
                  <a:xfrm flipH="1" rot="5400000">
                    <a:off x="24227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79" name="Google Shape;479;p23"/>
                  <p:cNvSpPr/>
                  <p:nvPr/>
                </p:nvSpPr>
                <p:spPr>
                  <a:xfrm flipH="1" rot="5400000">
                    <a:off x="25473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0" name="Google Shape;480;p23"/>
                  <p:cNvSpPr/>
                  <p:nvPr/>
                </p:nvSpPr>
                <p:spPr>
                  <a:xfrm flipH="1" rot="5400000">
                    <a:off x="26718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1" name="Google Shape;481;p23"/>
                  <p:cNvSpPr/>
                  <p:nvPr/>
                </p:nvSpPr>
                <p:spPr>
                  <a:xfrm flipH="1" rot="5400000">
                    <a:off x="27764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2" name="Google Shape;482;p23"/>
                  <p:cNvSpPr/>
                  <p:nvPr/>
                </p:nvSpPr>
                <p:spPr>
                  <a:xfrm flipH="1" rot="5400000">
                    <a:off x="29010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3" name="Google Shape;483;p23"/>
                  <p:cNvSpPr/>
                  <p:nvPr/>
                </p:nvSpPr>
                <p:spPr>
                  <a:xfrm flipH="1" rot="5400000">
                    <a:off x="30255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84" name="Google Shape;484;p23"/>
                <p:cNvGrpSpPr/>
                <p:nvPr/>
              </p:nvGrpSpPr>
              <p:grpSpPr>
                <a:xfrm>
                  <a:off x="4191470" y="662810"/>
                  <a:ext cx="2163080" cy="749388"/>
                  <a:chOff x="1517300" y="662800"/>
                  <a:chExt cx="2185150" cy="863350"/>
                </a:xfrm>
              </p:grpSpPr>
              <p:sp>
                <p:nvSpPr>
                  <p:cNvPr id="485" name="Google Shape;485;p23"/>
                  <p:cNvSpPr/>
                  <p:nvPr/>
                </p:nvSpPr>
                <p:spPr>
                  <a:xfrm flipH="1" rot="5400000">
                    <a:off x="13485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6" name="Google Shape;486;p23"/>
                  <p:cNvSpPr/>
                  <p:nvPr/>
                </p:nvSpPr>
                <p:spPr>
                  <a:xfrm flipH="1" rot="5400000">
                    <a:off x="14730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7" name="Google Shape;487;p23"/>
                  <p:cNvSpPr/>
                  <p:nvPr/>
                </p:nvSpPr>
                <p:spPr>
                  <a:xfrm flipH="1" rot="5400000">
                    <a:off x="1597625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8" name="Google Shape;488;p23"/>
                  <p:cNvSpPr/>
                  <p:nvPr/>
                </p:nvSpPr>
                <p:spPr>
                  <a:xfrm flipH="1" rot="5400000">
                    <a:off x="17073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89" name="Google Shape;489;p23"/>
                  <p:cNvSpPr/>
                  <p:nvPr/>
                </p:nvSpPr>
                <p:spPr>
                  <a:xfrm flipH="1" rot="5400000">
                    <a:off x="18318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0" name="Google Shape;490;p23"/>
                  <p:cNvSpPr/>
                  <p:nvPr/>
                </p:nvSpPr>
                <p:spPr>
                  <a:xfrm flipH="1" rot="5400000">
                    <a:off x="1947913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1" name="Google Shape;491;p23"/>
                  <p:cNvSpPr/>
                  <p:nvPr/>
                </p:nvSpPr>
                <p:spPr>
                  <a:xfrm flipH="1" rot="5400000">
                    <a:off x="20639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2" name="Google Shape;492;p23"/>
                  <p:cNvSpPr/>
                  <p:nvPr/>
                </p:nvSpPr>
                <p:spPr>
                  <a:xfrm flipH="1" rot="5400000">
                    <a:off x="21885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3" name="Google Shape;493;p23"/>
                  <p:cNvSpPr/>
                  <p:nvPr/>
                </p:nvSpPr>
                <p:spPr>
                  <a:xfrm flipH="1" rot="5400000">
                    <a:off x="23130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4" name="Google Shape;494;p23"/>
                  <p:cNvSpPr/>
                  <p:nvPr/>
                </p:nvSpPr>
                <p:spPr>
                  <a:xfrm flipH="1" rot="5400000">
                    <a:off x="24227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5" name="Google Shape;495;p23"/>
                  <p:cNvSpPr/>
                  <p:nvPr/>
                </p:nvSpPr>
                <p:spPr>
                  <a:xfrm flipH="1" rot="5400000">
                    <a:off x="25473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6" name="Google Shape;496;p23"/>
                  <p:cNvSpPr/>
                  <p:nvPr/>
                </p:nvSpPr>
                <p:spPr>
                  <a:xfrm flipH="1" rot="5400000">
                    <a:off x="26718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7" name="Google Shape;497;p23"/>
                  <p:cNvSpPr/>
                  <p:nvPr/>
                </p:nvSpPr>
                <p:spPr>
                  <a:xfrm flipH="1" rot="5400000">
                    <a:off x="27764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8" name="Google Shape;498;p23"/>
                  <p:cNvSpPr/>
                  <p:nvPr/>
                </p:nvSpPr>
                <p:spPr>
                  <a:xfrm flipH="1" rot="5400000">
                    <a:off x="29010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99" name="Google Shape;499;p23"/>
                  <p:cNvSpPr/>
                  <p:nvPr/>
                </p:nvSpPr>
                <p:spPr>
                  <a:xfrm flipH="1" rot="5400000">
                    <a:off x="30255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cxnSp>
              <p:nvCxnSpPr>
                <p:cNvPr id="500" name="Google Shape;500;p23"/>
                <p:cNvCxnSpPr>
                  <a:endCxn id="485" idx="3"/>
                </p:cNvCxnSpPr>
                <p:nvPr/>
              </p:nvCxnSpPr>
              <p:spPr>
                <a:xfrm flipH="1" rot="10800000">
                  <a:off x="3417470" y="1103237"/>
                  <a:ext cx="774000" cy="33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595959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501" name="Google Shape;501;p23"/>
              <p:cNvSpPr txBox="1"/>
              <p:nvPr/>
            </p:nvSpPr>
            <p:spPr>
              <a:xfrm rot="-5400000">
                <a:off x="748025" y="1716875"/>
                <a:ext cx="721500" cy="6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P1</a:t>
                </a:r>
                <a:endParaRPr sz="900"/>
              </a:p>
            </p:txBody>
          </p:sp>
        </p:grpSp>
        <p:pic>
          <p:nvPicPr>
            <p:cNvPr id="502" name="Google Shape;502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46">
              <a:off x="3187725" y="1835578"/>
              <a:ext cx="480250" cy="4168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3" name="Google Shape;503;p2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46">
              <a:off x="5874300" y="1845978"/>
              <a:ext cx="480250" cy="41682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4" name="Google Shape;504;p23"/>
          <p:cNvGrpSpPr/>
          <p:nvPr/>
        </p:nvGrpSpPr>
        <p:grpSpPr>
          <a:xfrm>
            <a:off x="4206549" y="3106892"/>
            <a:ext cx="2345466" cy="211328"/>
            <a:chOff x="1554054" y="2574747"/>
            <a:chExt cx="4791554" cy="480946"/>
          </a:xfrm>
        </p:grpSpPr>
        <p:sp>
          <p:nvSpPr>
            <p:cNvPr id="505" name="Google Shape;505;p23"/>
            <p:cNvSpPr/>
            <p:nvPr/>
          </p:nvSpPr>
          <p:spPr>
            <a:xfrm>
              <a:off x="1554054" y="2574747"/>
              <a:ext cx="2108900" cy="459375"/>
            </a:xfrm>
            <a:custGeom>
              <a:rect b="b" l="l" r="r" t="t"/>
              <a:pathLst>
                <a:path extrusionOk="0" h="18375" w="84356">
                  <a:moveTo>
                    <a:pt x="0" y="18375"/>
                  </a:moveTo>
                  <a:cubicBezTo>
                    <a:pt x="4753" y="13617"/>
                    <a:pt x="6562" y="285"/>
                    <a:pt x="12806" y="2784"/>
                  </a:cubicBezTo>
                  <a:cubicBezTo>
                    <a:pt x="16246" y="4160"/>
                    <a:pt x="15076" y="9908"/>
                    <a:pt x="16982" y="13085"/>
                  </a:cubicBezTo>
                  <a:cubicBezTo>
                    <a:pt x="18456" y="15543"/>
                    <a:pt x="21672" y="17732"/>
                    <a:pt x="24499" y="17261"/>
                  </a:cubicBezTo>
                  <a:cubicBezTo>
                    <a:pt x="29944" y="16355"/>
                    <a:pt x="26496" y="2506"/>
                    <a:pt x="32016" y="2506"/>
                  </a:cubicBezTo>
                  <a:cubicBezTo>
                    <a:pt x="37079" y="2506"/>
                    <a:pt x="39774" y="9392"/>
                    <a:pt x="42038" y="13921"/>
                  </a:cubicBezTo>
                  <a:cubicBezTo>
                    <a:pt x="42694" y="15233"/>
                    <a:pt x="43097" y="17782"/>
                    <a:pt x="44544" y="17540"/>
                  </a:cubicBezTo>
                  <a:cubicBezTo>
                    <a:pt x="51232" y="16423"/>
                    <a:pt x="48065" y="0"/>
                    <a:pt x="54845" y="0"/>
                  </a:cubicBezTo>
                  <a:cubicBezTo>
                    <a:pt x="61695" y="0"/>
                    <a:pt x="60035" y="15734"/>
                    <a:pt x="66816" y="16705"/>
                  </a:cubicBezTo>
                  <a:cubicBezTo>
                    <a:pt x="69206" y="17047"/>
                    <a:pt x="72200" y="17972"/>
                    <a:pt x="74055" y="16426"/>
                  </a:cubicBezTo>
                  <a:cubicBezTo>
                    <a:pt x="78100" y="13057"/>
                    <a:pt x="79092" y="4455"/>
                    <a:pt x="84356" y="4455"/>
                  </a:cubicBezTo>
                </a:path>
              </a:pathLst>
            </a:custGeom>
            <a:noFill/>
            <a:ln cap="flat" cmpd="sng" w="2857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506" name="Google Shape;506;p23"/>
            <p:cNvSpPr/>
            <p:nvPr/>
          </p:nvSpPr>
          <p:spPr>
            <a:xfrm>
              <a:off x="4292383" y="2596307"/>
              <a:ext cx="2053225" cy="459386"/>
            </a:xfrm>
            <a:custGeom>
              <a:rect b="b" l="l" r="r" t="t"/>
              <a:pathLst>
                <a:path extrusionOk="0" h="12485" w="82129">
                  <a:moveTo>
                    <a:pt x="0" y="116"/>
                  </a:moveTo>
                  <a:cubicBezTo>
                    <a:pt x="2895" y="4456"/>
                    <a:pt x="4598" y="13225"/>
                    <a:pt x="9744" y="12366"/>
                  </a:cubicBezTo>
                  <a:cubicBezTo>
                    <a:pt x="15312" y="11436"/>
                    <a:pt x="15869" y="-811"/>
                    <a:pt x="21437" y="116"/>
                  </a:cubicBezTo>
                  <a:cubicBezTo>
                    <a:pt x="26948" y="1033"/>
                    <a:pt x="28778" y="13328"/>
                    <a:pt x="33965" y="11252"/>
                  </a:cubicBezTo>
                  <a:cubicBezTo>
                    <a:pt x="37884" y="9684"/>
                    <a:pt x="36761" y="1366"/>
                    <a:pt x="40925" y="673"/>
                  </a:cubicBezTo>
                  <a:cubicBezTo>
                    <a:pt x="46362" y="-232"/>
                    <a:pt x="47181" y="11458"/>
                    <a:pt x="52618" y="12366"/>
                  </a:cubicBezTo>
                  <a:cubicBezTo>
                    <a:pt x="58320" y="13318"/>
                    <a:pt x="59817" y="2076"/>
                    <a:pt x="65425" y="673"/>
                  </a:cubicBezTo>
                  <a:cubicBezTo>
                    <a:pt x="69747" y="-408"/>
                    <a:pt x="68792" y="11038"/>
                    <a:pt x="73220" y="11531"/>
                  </a:cubicBezTo>
                  <a:cubicBezTo>
                    <a:pt x="77802" y="12041"/>
                    <a:pt x="80673" y="5325"/>
                    <a:pt x="82129" y="951"/>
                  </a:cubicBezTo>
                </a:path>
              </a:pathLst>
            </a:custGeom>
            <a:noFill/>
            <a:ln cap="flat" cmpd="sng" w="2857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507" name="Google Shape;507;p23"/>
            <p:cNvCxnSpPr/>
            <p:nvPr/>
          </p:nvCxnSpPr>
          <p:spPr>
            <a:xfrm>
              <a:off x="3692388" y="2826013"/>
              <a:ext cx="570600" cy="0"/>
            </a:xfrm>
            <a:prstGeom prst="straightConnector1">
              <a:avLst/>
            </a:prstGeom>
            <a:noFill/>
            <a:ln cap="flat" cmpd="sng" w="38100">
              <a:solidFill>
                <a:srgbClr val="434343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508" name="Google Shape;508;p23"/>
          <p:cNvSpPr txBox="1"/>
          <p:nvPr/>
        </p:nvSpPr>
        <p:spPr>
          <a:xfrm>
            <a:off x="6552025" y="2621638"/>
            <a:ext cx="859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3C47D"/>
                </a:solidFill>
              </a:rPr>
              <a:t>Input</a:t>
            </a:r>
            <a:endParaRPr sz="1200">
              <a:solidFill>
                <a:srgbClr val="93C47D"/>
              </a:solidFill>
            </a:endParaRPr>
          </a:p>
        </p:txBody>
      </p:sp>
      <p:sp>
        <p:nvSpPr>
          <p:cNvPr id="509" name="Google Shape;509;p23"/>
          <p:cNvSpPr txBox="1"/>
          <p:nvPr/>
        </p:nvSpPr>
        <p:spPr>
          <a:xfrm>
            <a:off x="6552025" y="3012463"/>
            <a:ext cx="859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</a:rPr>
              <a:t>Target</a:t>
            </a:r>
            <a:endParaRPr sz="1200">
              <a:solidFill>
                <a:srgbClr val="3C78D8"/>
              </a:solidFill>
            </a:endParaRPr>
          </a:p>
        </p:txBody>
      </p:sp>
      <p:grpSp>
        <p:nvGrpSpPr>
          <p:cNvPr id="510" name="Google Shape;510;p23"/>
          <p:cNvGrpSpPr/>
          <p:nvPr/>
        </p:nvGrpSpPr>
        <p:grpSpPr>
          <a:xfrm>
            <a:off x="2438400" y="1243145"/>
            <a:ext cx="6396650" cy="1050550"/>
            <a:chOff x="0" y="938360"/>
            <a:chExt cx="9144603" cy="2204260"/>
          </a:xfrm>
        </p:grpSpPr>
        <p:grpSp>
          <p:nvGrpSpPr>
            <p:cNvPr id="511" name="Google Shape;511;p23"/>
            <p:cNvGrpSpPr/>
            <p:nvPr/>
          </p:nvGrpSpPr>
          <p:grpSpPr>
            <a:xfrm>
              <a:off x="0" y="938360"/>
              <a:ext cx="9144603" cy="2204260"/>
              <a:chOff x="76200" y="1442423"/>
              <a:chExt cx="9144603" cy="2204260"/>
            </a:xfrm>
          </p:grpSpPr>
          <p:grpSp>
            <p:nvGrpSpPr>
              <p:cNvPr id="512" name="Google Shape;512;p23"/>
              <p:cNvGrpSpPr/>
              <p:nvPr/>
            </p:nvGrpSpPr>
            <p:grpSpPr>
              <a:xfrm>
                <a:off x="76200" y="1442423"/>
                <a:ext cx="9144603" cy="2204260"/>
                <a:chOff x="-652238" y="176210"/>
                <a:chExt cx="9144603" cy="2204260"/>
              </a:xfrm>
            </p:grpSpPr>
            <p:grpSp>
              <p:nvGrpSpPr>
                <p:cNvPr id="513" name="Google Shape;513;p23"/>
                <p:cNvGrpSpPr/>
                <p:nvPr/>
              </p:nvGrpSpPr>
              <p:grpSpPr>
                <a:xfrm>
                  <a:off x="-652238" y="176210"/>
                  <a:ext cx="9144603" cy="2204260"/>
                  <a:chOff x="-1722068" y="371900"/>
                  <a:chExt cx="9077430" cy="1844723"/>
                </a:xfrm>
              </p:grpSpPr>
              <p:sp>
                <p:nvSpPr>
                  <p:cNvPr id="514" name="Google Shape;514;p23"/>
                  <p:cNvSpPr/>
                  <p:nvPr/>
                </p:nvSpPr>
                <p:spPr>
                  <a:xfrm>
                    <a:off x="-868708" y="371923"/>
                    <a:ext cx="1374600" cy="1844700"/>
                  </a:xfrm>
                  <a:prstGeom prst="rect">
                    <a:avLst/>
                  </a:pr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515" name="Google Shape;515;p23"/>
                  <p:cNvGrpSpPr/>
                  <p:nvPr/>
                </p:nvGrpSpPr>
                <p:grpSpPr>
                  <a:xfrm>
                    <a:off x="-1722068" y="371900"/>
                    <a:ext cx="9077430" cy="1844723"/>
                    <a:chOff x="8682" y="1714625"/>
                    <a:chExt cx="9077430" cy="1844723"/>
                  </a:xfrm>
                </p:grpSpPr>
                <p:sp>
                  <p:nvSpPr>
                    <p:cNvPr id="516" name="Google Shape;516;p23"/>
                    <p:cNvSpPr/>
                    <p:nvPr/>
                  </p:nvSpPr>
                  <p:spPr>
                    <a:xfrm>
                      <a:off x="8092512" y="1714627"/>
                      <a:ext cx="993600" cy="1844700"/>
                    </a:xfrm>
                    <a:prstGeom prst="rect">
                      <a:avLst/>
                    </a:prstGeom>
                    <a:solidFill>
                      <a:srgbClr val="EAD1D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17" name="Google Shape;517;p23"/>
                    <p:cNvSpPr/>
                    <p:nvPr/>
                  </p:nvSpPr>
                  <p:spPr>
                    <a:xfrm>
                      <a:off x="8682" y="1714627"/>
                      <a:ext cx="852300" cy="1844700"/>
                    </a:xfrm>
                    <a:prstGeom prst="rect">
                      <a:avLst/>
                    </a:prstGeom>
                    <a:solidFill>
                      <a:srgbClr val="C9DAF8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18" name="Google Shape;518;p23"/>
                    <p:cNvSpPr/>
                    <p:nvPr/>
                  </p:nvSpPr>
                  <p:spPr>
                    <a:xfrm>
                      <a:off x="2236645" y="1714648"/>
                      <a:ext cx="6017400" cy="1844700"/>
                    </a:xfrm>
                    <a:prstGeom prst="rect">
                      <a:avLst/>
                    </a:prstGeom>
                    <a:solidFill>
                      <a:srgbClr val="D0E0E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519" name="Google Shape;519;p23"/>
                    <p:cNvSpPr/>
                    <p:nvPr/>
                  </p:nvSpPr>
                  <p:spPr>
                    <a:xfrm>
                      <a:off x="171575" y="1714625"/>
                      <a:ext cx="668100" cy="3801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Input</a:t>
                      </a:r>
                      <a:endParaRPr sz="800"/>
                    </a:p>
                  </p:txBody>
                </p:sp>
                <p:sp>
                  <p:nvSpPr>
                    <p:cNvPr id="520" name="Google Shape;520;p23"/>
                    <p:cNvSpPr/>
                    <p:nvPr/>
                  </p:nvSpPr>
                  <p:spPr>
                    <a:xfrm>
                      <a:off x="824893" y="1714627"/>
                      <a:ext cx="1521600" cy="3801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Preprocessing</a:t>
                      </a:r>
                      <a:endParaRPr sz="800"/>
                    </a:p>
                  </p:txBody>
                </p:sp>
              </p:grpSp>
            </p:grpSp>
            <p:grpSp>
              <p:nvGrpSpPr>
                <p:cNvPr id="521" name="Google Shape;521;p23"/>
                <p:cNvGrpSpPr/>
                <p:nvPr/>
              </p:nvGrpSpPr>
              <p:grpSpPr>
                <a:xfrm>
                  <a:off x="1678888" y="594100"/>
                  <a:ext cx="6729243" cy="1403991"/>
                  <a:chOff x="2350869" y="1843832"/>
                  <a:chExt cx="6771225" cy="1317312"/>
                </a:xfrm>
              </p:grpSpPr>
              <p:sp>
                <p:nvSpPr>
                  <p:cNvPr id="522" name="Google Shape;522;p23"/>
                  <p:cNvSpPr/>
                  <p:nvPr/>
                </p:nvSpPr>
                <p:spPr>
                  <a:xfrm>
                    <a:off x="2350869" y="1843844"/>
                    <a:ext cx="5925600" cy="131730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23" name="Google Shape;523;p23"/>
                  <p:cNvSpPr/>
                  <p:nvPr/>
                </p:nvSpPr>
                <p:spPr>
                  <a:xfrm>
                    <a:off x="8161494" y="1843832"/>
                    <a:ext cx="960600" cy="42600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524" name="Google Shape;524;p23"/>
              <p:cNvGrpSpPr/>
              <p:nvPr/>
            </p:nvGrpSpPr>
            <p:grpSpPr>
              <a:xfrm>
                <a:off x="152975" y="1928700"/>
                <a:ext cx="8927761" cy="1234700"/>
                <a:chOff x="152975" y="1928700"/>
                <a:chExt cx="8927761" cy="1234700"/>
              </a:xfrm>
            </p:grpSpPr>
            <p:cxnSp>
              <p:nvCxnSpPr>
                <p:cNvPr id="525" name="Google Shape;525;p23"/>
                <p:cNvCxnSpPr/>
                <p:nvPr/>
              </p:nvCxnSpPr>
              <p:spPr>
                <a:xfrm flipH="1" rot="10800000">
                  <a:off x="8188042" y="2087474"/>
                  <a:ext cx="314400" cy="6042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rgbClr val="CC0000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grpSp>
              <p:nvGrpSpPr>
                <p:cNvPr id="526" name="Google Shape;526;p23"/>
                <p:cNvGrpSpPr/>
                <p:nvPr/>
              </p:nvGrpSpPr>
              <p:grpSpPr>
                <a:xfrm>
                  <a:off x="152975" y="1928700"/>
                  <a:ext cx="8927761" cy="1234700"/>
                  <a:chOff x="152975" y="1928700"/>
                  <a:chExt cx="8927761" cy="1234700"/>
                </a:xfrm>
              </p:grpSpPr>
              <p:cxnSp>
                <p:nvCxnSpPr>
                  <p:cNvPr id="527" name="Google Shape;527;p23"/>
                  <p:cNvCxnSpPr>
                    <a:stCxn id="528" idx="3"/>
                    <a:endCxn id="529" idx="1"/>
                  </p:cNvCxnSpPr>
                  <p:nvPr/>
                </p:nvCxnSpPr>
                <p:spPr>
                  <a:xfrm>
                    <a:off x="842975" y="2690000"/>
                    <a:ext cx="188400" cy="0"/>
                  </a:xfrm>
                  <a:prstGeom prst="straightConnector1">
                    <a:avLst/>
                  </a:prstGeom>
                  <a:noFill/>
                  <a:ln cap="flat" cmpd="sng" w="19050">
                    <a:solidFill>
                      <a:srgbClr val="6D9EEB"/>
                    </a:solidFill>
                    <a:prstDash val="solid"/>
                    <a:round/>
                    <a:headEnd len="med" w="med" type="none"/>
                    <a:tailEnd len="med" w="med" type="triangle"/>
                  </a:ln>
                </p:spPr>
              </p:cxnSp>
              <p:grpSp>
                <p:nvGrpSpPr>
                  <p:cNvPr id="530" name="Google Shape;530;p23"/>
                  <p:cNvGrpSpPr/>
                  <p:nvPr/>
                </p:nvGrpSpPr>
                <p:grpSpPr>
                  <a:xfrm>
                    <a:off x="2500337" y="2198162"/>
                    <a:ext cx="5687629" cy="957886"/>
                    <a:chOff x="1895403" y="1517302"/>
                    <a:chExt cx="6773406" cy="1054476"/>
                  </a:xfrm>
                </p:grpSpPr>
                <p:sp>
                  <p:nvSpPr>
                    <p:cNvPr id="531" name="Google Shape;531;p23"/>
                    <p:cNvSpPr/>
                    <p:nvPr/>
                  </p:nvSpPr>
                  <p:spPr>
                    <a:xfrm>
                      <a:off x="1895403" y="1549350"/>
                      <a:ext cx="483000" cy="10224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D9EAD3"/>
                    </a:solidFill>
                    <a:ln cap="flat" cmpd="sng" w="1905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32</a:t>
                      </a:r>
                      <a:endParaRPr sz="800"/>
                    </a:p>
                  </p:txBody>
                </p:sp>
                <p:sp>
                  <p:nvSpPr>
                    <p:cNvPr id="532" name="Google Shape;532;p23"/>
                    <p:cNvSpPr/>
                    <p:nvPr/>
                  </p:nvSpPr>
                  <p:spPr>
                    <a:xfrm>
                      <a:off x="2592393" y="1549350"/>
                      <a:ext cx="483000" cy="10224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D9EAD3"/>
                    </a:solidFill>
                    <a:ln cap="flat" cmpd="sng" w="1905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64</a:t>
                      </a:r>
                      <a:endParaRPr sz="800"/>
                    </a:p>
                  </p:txBody>
                </p:sp>
                <p:sp>
                  <p:nvSpPr>
                    <p:cNvPr id="533" name="Google Shape;533;p23"/>
                    <p:cNvSpPr/>
                    <p:nvPr/>
                  </p:nvSpPr>
                  <p:spPr>
                    <a:xfrm>
                      <a:off x="3269762" y="1549350"/>
                      <a:ext cx="483000" cy="10224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D9EAD3"/>
                    </a:solidFill>
                    <a:ln cap="flat" cmpd="sng" w="1905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64</a:t>
                      </a:r>
                      <a:endParaRPr sz="800"/>
                    </a:p>
                  </p:txBody>
                </p:sp>
                <p:sp>
                  <p:nvSpPr>
                    <p:cNvPr id="534" name="Google Shape;534;p23"/>
                    <p:cNvSpPr/>
                    <p:nvPr/>
                  </p:nvSpPr>
                  <p:spPr>
                    <a:xfrm>
                      <a:off x="3947133" y="1547533"/>
                      <a:ext cx="483000" cy="10224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D9EAD3"/>
                    </a:solidFill>
                    <a:ln cap="flat" cmpd="sng" w="1905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96</a:t>
                      </a:r>
                      <a:endParaRPr sz="800"/>
                    </a:p>
                  </p:txBody>
                </p:sp>
                <p:cxnSp>
                  <p:nvCxnSpPr>
                    <p:cNvPr id="535" name="Google Shape;535;p23"/>
                    <p:cNvCxnSpPr>
                      <a:stCxn id="531" idx="3"/>
                      <a:endCxn id="532" idx="1"/>
                    </p:cNvCxnSpPr>
                    <p:nvPr/>
                  </p:nvCxnSpPr>
                  <p:spPr>
                    <a:xfrm>
                      <a:off x="2378403" y="2060550"/>
                      <a:ext cx="213900" cy="0"/>
                    </a:xfrm>
                    <a:prstGeom prst="straightConnector1">
                      <a:avLst/>
                    </a:prstGeom>
                    <a:noFill/>
                    <a:ln cap="flat" cmpd="sng" w="19050">
                      <a:solidFill>
                        <a:srgbClr val="6AA84F"/>
                      </a:solidFill>
                      <a:prstDash val="solid"/>
                      <a:round/>
                      <a:headEnd len="med" w="med" type="none"/>
                      <a:tailEnd len="med" w="med" type="triangle"/>
                    </a:ln>
                  </p:spPr>
                </p:cxnSp>
                <p:cxnSp>
                  <p:nvCxnSpPr>
                    <p:cNvPr id="536" name="Google Shape;536;p23"/>
                    <p:cNvCxnSpPr>
                      <a:stCxn id="532" idx="3"/>
                      <a:endCxn id="533" idx="1"/>
                    </p:cNvCxnSpPr>
                    <p:nvPr/>
                  </p:nvCxnSpPr>
                  <p:spPr>
                    <a:xfrm>
                      <a:off x="3075393" y="2060550"/>
                      <a:ext cx="194400" cy="0"/>
                    </a:xfrm>
                    <a:prstGeom prst="straightConnector1">
                      <a:avLst/>
                    </a:prstGeom>
                    <a:noFill/>
                    <a:ln cap="flat" cmpd="sng" w="19050">
                      <a:solidFill>
                        <a:srgbClr val="6AA84F"/>
                      </a:solidFill>
                      <a:prstDash val="solid"/>
                      <a:round/>
                      <a:headEnd len="med" w="med" type="none"/>
                      <a:tailEnd len="med" w="med" type="triangle"/>
                    </a:ln>
                  </p:spPr>
                </p:cxnSp>
                <p:sp>
                  <p:nvSpPr>
                    <p:cNvPr id="537" name="Google Shape;537;p23"/>
                    <p:cNvSpPr/>
                    <p:nvPr/>
                  </p:nvSpPr>
                  <p:spPr>
                    <a:xfrm>
                      <a:off x="4589297" y="1517302"/>
                      <a:ext cx="483000" cy="2115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9FC5E8"/>
                    </a:solidFill>
                    <a:ln cap="flat" cmpd="sng" w="1905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p:txBody>
                </p:sp>
                <p:sp>
                  <p:nvSpPr>
                    <p:cNvPr id="538" name="Google Shape;538;p23"/>
                    <p:cNvSpPr/>
                    <p:nvPr/>
                  </p:nvSpPr>
                  <p:spPr>
                    <a:xfrm>
                      <a:off x="5274393" y="1549350"/>
                      <a:ext cx="483000" cy="10224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D9D2E9"/>
                    </a:solidFill>
                    <a:ln cap="flat" cmpd="sng" w="19050">
                      <a:solidFill>
                        <a:srgbClr val="20124D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64</a:t>
                      </a:r>
                      <a:endParaRPr sz="800"/>
                    </a:p>
                  </p:txBody>
                </p:sp>
                <p:cxnSp>
                  <p:nvCxnSpPr>
                    <p:cNvPr id="539" name="Google Shape;539;p23"/>
                    <p:cNvCxnSpPr>
                      <a:stCxn id="534" idx="3"/>
                      <a:endCxn id="537" idx="1"/>
                    </p:cNvCxnSpPr>
                    <p:nvPr/>
                  </p:nvCxnSpPr>
                  <p:spPr>
                    <a:xfrm flipH="1" rot="10800000">
                      <a:off x="4430133" y="1623133"/>
                      <a:ext cx="159300" cy="435600"/>
                    </a:xfrm>
                    <a:prstGeom prst="straightConnector1">
                      <a:avLst/>
                    </a:prstGeom>
                    <a:noFill/>
                    <a:ln cap="flat" cmpd="sng" w="19050">
                      <a:solidFill>
                        <a:srgbClr val="6AA84F"/>
                      </a:solidFill>
                      <a:prstDash val="solid"/>
                      <a:round/>
                      <a:headEnd len="med" w="med" type="none"/>
                      <a:tailEnd len="med" w="med" type="triangle"/>
                    </a:ln>
                  </p:spPr>
                </p:cxnSp>
                <p:cxnSp>
                  <p:nvCxnSpPr>
                    <p:cNvPr id="540" name="Google Shape;540;p23"/>
                    <p:cNvCxnSpPr>
                      <a:stCxn id="537" idx="3"/>
                      <a:endCxn id="538" idx="1"/>
                    </p:cNvCxnSpPr>
                    <p:nvPr/>
                  </p:nvCxnSpPr>
                  <p:spPr>
                    <a:xfrm>
                      <a:off x="5072297" y="1623052"/>
                      <a:ext cx="202200" cy="437400"/>
                    </a:xfrm>
                    <a:prstGeom prst="straightConnector1">
                      <a:avLst/>
                    </a:prstGeom>
                    <a:noFill/>
                    <a:ln cap="flat" cmpd="sng" w="19050">
                      <a:solidFill>
                        <a:srgbClr val="6FA8DC"/>
                      </a:solidFill>
                      <a:prstDash val="solid"/>
                      <a:round/>
                      <a:headEnd len="med" w="med" type="none"/>
                      <a:tailEnd len="med" w="med" type="triangle"/>
                    </a:ln>
                  </p:spPr>
                </p:cxnSp>
                <p:sp>
                  <p:nvSpPr>
                    <p:cNvPr id="541" name="Google Shape;541;p23"/>
                    <p:cNvSpPr/>
                    <p:nvPr/>
                  </p:nvSpPr>
                  <p:spPr>
                    <a:xfrm>
                      <a:off x="7299297" y="1549377"/>
                      <a:ext cx="597600" cy="10224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F4CCCC"/>
                    </a:solidFill>
                    <a:ln cap="flat" cmpd="sng" w="19050">
                      <a:solidFill>
                        <a:srgbClr val="66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512</a:t>
                      </a:r>
                      <a:endParaRPr sz="800"/>
                    </a:p>
                  </p:txBody>
                </p:sp>
                <p:sp>
                  <p:nvSpPr>
                    <p:cNvPr id="542" name="Google Shape;542;p23"/>
                    <p:cNvSpPr/>
                    <p:nvPr/>
                  </p:nvSpPr>
                  <p:spPr>
                    <a:xfrm>
                      <a:off x="8071209" y="1549377"/>
                      <a:ext cx="597600" cy="10224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F4CCCC"/>
                    </a:solidFill>
                    <a:ln cap="flat" cmpd="sng" w="19050">
                      <a:solidFill>
                        <a:srgbClr val="66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512</a:t>
                      </a:r>
                      <a:endParaRPr sz="800"/>
                    </a:p>
                  </p:txBody>
                </p:sp>
              </p:grpSp>
              <p:sp>
                <p:nvSpPr>
                  <p:cNvPr id="543" name="Google Shape;543;p23"/>
                  <p:cNvSpPr/>
                  <p:nvPr/>
                </p:nvSpPr>
                <p:spPr>
                  <a:xfrm>
                    <a:off x="8478336" y="1928700"/>
                    <a:ext cx="602400" cy="3453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rgbClr val="A4C2F4"/>
                  </a:solidFill>
                  <a:ln cap="flat" cmpd="sng" w="19050">
                    <a:solidFill>
                      <a:srgbClr val="1C4587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600"/>
                      <a:t>FC 1</a:t>
                    </a:r>
                    <a:endParaRPr sz="600"/>
                  </a:p>
                </p:txBody>
              </p:sp>
              <p:cxnSp>
                <p:nvCxnSpPr>
                  <p:cNvPr id="544" name="Google Shape;544;p23"/>
                  <p:cNvCxnSpPr>
                    <a:stCxn id="529" idx="3"/>
                    <a:endCxn id="531" idx="1"/>
                  </p:cNvCxnSpPr>
                  <p:nvPr/>
                </p:nvCxnSpPr>
                <p:spPr>
                  <a:xfrm>
                    <a:off x="2224900" y="2690000"/>
                    <a:ext cx="275400" cy="1500"/>
                  </a:xfrm>
                  <a:prstGeom prst="straightConnector1">
                    <a:avLst/>
                  </a:prstGeom>
                  <a:noFill/>
                  <a:ln cap="flat" cmpd="sng" w="19050">
                    <a:solidFill>
                      <a:srgbClr val="F6B26B"/>
                    </a:solidFill>
                    <a:prstDash val="solid"/>
                    <a:round/>
                    <a:headEnd len="med" w="med" type="none"/>
                    <a:tailEnd len="med" w="med" type="triangle"/>
                  </a:ln>
                </p:spPr>
              </p:cxnSp>
              <p:sp>
                <p:nvSpPr>
                  <p:cNvPr id="529" name="Google Shape;529;p23"/>
                  <p:cNvSpPr/>
                  <p:nvPr/>
                </p:nvSpPr>
                <p:spPr>
                  <a:xfrm>
                    <a:off x="1031500" y="2216600"/>
                    <a:ext cx="1193400" cy="9468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rgbClr val="FCE5CD"/>
                  </a:solidFill>
                  <a:ln cap="flat" cmpd="sng" w="19050">
                    <a:solidFill>
                      <a:srgbClr val="E69138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100"/>
                      <a:buFont typeface="Arial"/>
                      <a:buNone/>
                    </a:pPr>
                    <a:r>
                      <a:rPr lang="en" sz="700">
                        <a:solidFill>
                          <a:srgbClr val="000000"/>
                        </a:solidFill>
                      </a:rPr>
                      <a:t>Crop, </a:t>
                    </a:r>
                    <a:endParaRPr sz="700">
                      <a:solidFill>
                        <a:srgbClr val="000000"/>
                      </a:solidFill>
                    </a:endParaRPr>
                  </a:p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100"/>
                      <a:buFont typeface="Arial"/>
                      <a:buNone/>
                    </a:pPr>
                    <a:r>
                      <a:rPr lang="en" sz="700">
                        <a:solidFill>
                          <a:srgbClr val="000000"/>
                        </a:solidFill>
                      </a:rPr>
                      <a:t>Reshape, Normalize</a:t>
                    </a:r>
                    <a:endParaRPr sz="700">
                      <a:solidFill>
                        <a:srgbClr val="000000"/>
                      </a:solidFill>
                    </a:endParaRPr>
                  </a:p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100"/>
                      <a:buFont typeface="Arial"/>
                      <a:buNone/>
                    </a:pPr>
                    <a:r>
                      <a:rPr lang="en" sz="700">
                        <a:solidFill>
                          <a:srgbClr val="000000"/>
                        </a:solidFill>
                      </a:rPr>
                      <a:t>100x100x40</a:t>
                    </a:r>
                    <a:endParaRPr sz="700"/>
                  </a:p>
                </p:txBody>
              </p:sp>
              <p:sp>
                <p:nvSpPr>
                  <p:cNvPr id="528" name="Google Shape;528;p23"/>
                  <p:cNvSpPr/>
                  <p:nvPr/>
                </p:nvSpPr>
                <p:spPr>
                  <a:xfrm>
                    <a:off x="152975" y="2216600"/>
                    <a:ext cx="690000" cy="9468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rgbClr val="CFE2F3"/>
                  </a:solidFill>
                  <a:ln cap="flat" cmpd="sng" w="19050">
                    <a:solidFill>
                      <a:srgbClr val="07376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700"/>
                      <a:t>Raw Video Input</a:t>
                    </a:r>
                    <a:endParaRPr sz="700"/>
                  </a:p>
                </p:txBody>
              </p:sp>
            </p:grpSp>
          </p:grpSp>
        </p:grpSp>
        <p:sp>
          <p:nvSpPr>
            <p:cNvPr id="545" name="Google Shape;545;p23"/>
            <p:cNvSpPr/>
            <p:nvPr/>
          </p:nvSpPr>
          <p:spPr>
            <a:xfrm>
              <a:off x="4688975" y="1951813"/>
              <a:ext cx="405600" cy="192000"/>
            </a:xfrm>
            <a:prstGeom prst="roundRect">
              <a:avLst>
                <a:gd fmla="val 16667" name="adj"/>
              </a:avLst>
            </a:prstGeom>
            <a:solidFill>
              <a:srgbClr val="9FC5E8"/>
            </a:solidFill>
            <a:ln cap="flat" cmpd="sng" w="19050">
              <a:solidFill>
                <a:srgbClr val="6FA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3</a:t>
              </a:r>
              <a:endParaRPr sz="1000"/>
            </a:p>
          </p:txBody>
        </p:sp>
        <p:sp>
          <p:nvSpPr>
            <p:cNvPr id="546" name="Google Shape;546;p23"/>
            <p:cNvSpPr/>
            <p:nvPr/>
          </p:nvSpPr>
          <p:spPr>
            <a:xfrm>
              <a:off x="4686175" y="2209375"/>
              <a:ext cx="405600" cy="192000"/>
            </a:xfrm>
            <a:prstGeom prst="roundRect">
              <a:avLst>
                <a:gd fmla="val 16667" name="adj"/>
              </a:avLst>
            </a:prstGeom>
            <a:solidFill>
              <a:srgbClr val="9FC5E8"/>
            </a:solidFill>
            <a:ln cap="flat" cmpd="sng" w="19050">
              <a:solidFill>
                <a:srgbClr val="6FA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5</a:t>
              </a:r>
              <a:endParaRPr sz="1000"/>
            </a:p>
          </p:txBody>
        </p:sp>
        <p:sp>
          <p:nvSpPr>
            <p:cNvPr id="547" name="Google Shape;547;p23"/>
            <p:cNvSpPr/>
            <p:nvPr/>
          </p:nvSpPr>
          <p:spPr>
            <a:xfrm>
              <a:off x="4686188" y="2466963"/>
              <a:ext cx="405600" cy="192000"/>
            </a:xfrm>
            <a:prstGeom prst="roundRect">
              <a:avLst>
                <a:gd fmla="val 16667" name="adj"/>
              </a:avLst>
            </a:prstGeom>
            <a:solidFill>
              <a:srgbClr val="B4A7D6"/>
            </a:solidFill>
            <a:ln cap="flat" cmpd="sng" w="19050">
              <a:solidFill>
                <a:srgbClr val="674E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2</a:t>
              </a:r>
              <a:endParaRPr sz="1000"/>
            </a:p>
          </p:txBody>
        </p:sp>
        <p:cxnSp>
          <p:nvCxnSpPr>
            <p:cNvPr id="548" name="Google Shape;548;p23"/>
            <p:cNvCxnSpPr>
              <a:stCxn id="534" idx="3"/>
              <a:endCxn id="545" idx="1"/>
            </p:cNvCxnSpPr>
            <p:nvPr/>
          </p:nvCxnSpPr>
          <p:spPr>
            <a:xfrm flipH="1" rot="10800000">
              <a:off x="4552550" y="2047937"/>
              <a:ext cx="136500" cy="138000"/>
            </a:xfrm>
            <a:prstGeom prst="straightConnector1">
              <a:avLst/>
            </a:prstGeom>
            <a:noFill/>
            <a:ln cap="flat" cmpd="sng" w="1905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49" name="Google Shape;549;p23"/>
            <p:cNvCxnSpPr>
              <a:stCxn id="534" idx="3"/>
              <a:endCxn id="546" idx="1"/>
            </p:cNvCxnSpPr>
            <p:nvPr/>
          </p:nvCxnSpPr>
          <p:spPr>
            <a:xfrm>
              <a:off x="4552550" y="2185937"/>
              <a:ext cx="133500" cy="119400"/>
            </a:xfrm>
            <a:prstGeom prst="straightConnector1">
              <a:avLst/>
            </a:prstGeom>
            <a:noFill/>
            <a:ln cap="flat" cmpd="sng" w="1905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50" name="Google Shape;550;p23"/>
            <p:cNvCxnSpPr>
              <a:stCxn id="534" idx="3"/>
              <a:endCxn id="547" idx="1"/>
            </p:cNvCxnSpPr>
            <p:nvPr/>
          </p:nvCxnSpPr>
          <p:spPr>
            <a:xfrm>
              <a:off x="4552550" y="2185937"/>
              <a:ext cx="133500" cy="377100"/>
            </a:xfrm>
            <a:prstGeom prst="straightConnector1">
              <a:avLst/>
            </a:prstGeom>
            <a:noFill/>
            <a:ln cap="flat" cmpd="sng" w="1905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51" name="Google Shape;551;p23"/>
            <p:cNvCxnSpPr>
              <a:stCxn id="546" idx="3"/>
              <a:endCxn id="538" idx="1"/>
            </p:cNvCxnSpPr>
            <p:nvPr/>
          </p:nvCxnSpPr>
          <p:spPr>
            <a:xfrm flipH="1" rot="10800000">
              <a:off x="5091775" y="2187475"/>
              <a:ext cx="169800" cy="117900"/>
            </a:xfrm>
            <a:prstGeom prst="straightConnector1">
              <a:avLst/>
            </a:prstGeom>
            <a:noFill/>
            <a:ln cap="flat" cmpd="sng" w="19050">
              <a:solidFill>
                <a:srgbClr val="6FA8D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52" name="Google Shape;552;p23"/>
            <p:cNvCxnSpPr>
              <a:stCxn id="547" idx="3"/>
              <a:endCxn id="538" idx="1"/>
            </p:cNvCxnSpPr>
            <p:nvPr/>
          </p:nvCxnSpPr>
          <p:spPr>
            <a:xfrm flipH="1" rot="10800000">
              <a:off x="5091788" y="2187663"/>
              <a:ext cx="169800" cy="375300"/>
            </a:xfrm>
            <a:prstGeom prst="straightConnector1">
              <a:avLst/>
            </a:prstGeom>
            <a:noFill/>
            <a:ln cap="flat" cmpd="sng" w="19050">
              <a:solidFill>
                <a:srgbClr val="674EA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53" name="Google Shape;553;p23"/>
            <p:cNvSpPr/>
            <p:nvPr/>
          </p:nvSpPr>
          <p:spPr>
            <a:xfrm>
              <a:off x="5838250" y="1679125"/>
              <a:ext cx="405600" cy="192000"/>
            </a:xfrm>
            <a:prstGeom prst="roundRect">
              <a:avLst>
                <a:gd fmla="val 16667" name="adj"/>
              </a:avLst>
            </a:prstGeom>
            <a:solidFill>
              <a:srgbClr val="9FC5E8"/>
            </a:solidFill>
            <a:ln cap="flat" cmpd="sng" w="19050">
              <a:solidFill>
                <a:srgbClr val="6FA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1</a:t>
              </a:r>
              <a:endParaRPr sz="1000"/>
            </a:p>
          </p:txBody>
        </p:sp>
        <p:cxnSp>
          <p:nvCxnSpPr>
            <p:cNvPr id="554" name="Google Shape;554;p23"/>
            <p:cNvCxnSpPr>
              <a:stCxn id="545" idx="3"/>
              <a:endCxn id="538" idx="1"/>
            </p:cNvCxnSpPr>
            <p:nvPr/>
          </p:nvCxnSpPr>
          <p:spPr>
            <a:xfrm>
              <a:off x="5094575" y="2047813"/>
              <a:ext cx="166800" cy="139800"/>
            </a:xfrm>
            <a:prstGeom prst="straightConnector1">
              <a:avLst/>
            </a:prstGeom>
            <a:noFill/>
            <a:ln cap="flat" cmpd="sng" w="19050">
              <a:solidFill>
                <a:srgbClr val="6FA8D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55" name="Google Shape;555;p23"/>
            <p:cNvSpPr/>
            <p:nvPr/>
          </p:nvSpPr>
          <p:spPr>
            <a:xfrm>
              <a:off x="5838250" y="1945875"/>
              <a:ext cx="405600" cy="192000"/>
            </a:xfrm>
            <a:prstGeom prst="roundRect">
              <a:avLst>
                <a:gd fmla="val 16667" name="adj"/>
              </a:avLst>
            </a:prstGeom>
            <a:solidFill>
              <a:srgbClr val="9FC5E8"/>
            </a:solidFill>
            <a:ln cap="flat" cmpd="sng" w="19050">
              <a:solidFill>
                <a:srgbClr val="6FA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3</a:t>
              </a:r>
              <a:endParaRPr sz="1000"/>
            </a:p>
          </p:txBody>
        </p:sp>
        <p:sp>
          <p:nvSpPr>
            <p:cNvPr id="556" name="Google Shape;556;p23"/>
            <p:cNvSpPr/>
            <p:nvPr/>
          </p:nvSpPr>
          <p:spPr>
            <a:xfrm>
              <a:off x="5838250" y="2212625"/>
              <a:ext cx="405600" cy="192000"/>
            </a:xfrm>
            <a:prstGeom prst="roundRect">
              <a:avLst>
                <a:gd fmla="val 16667" name="adj"/>
              </a:avLst>
            </a:prstGeom>
            <a:solidFill>
              <a:srgbClr val="9FC5E8"/>
            </a:solidFill>
            <a:ln cap="flat" cmpd="sng" w="19050">
              <a:solidFill>
                <a:srgbClr val="6FA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5</a:t>
              </a:r>
              <a:endParaRPr sz="1000"/>
            </a:p>
          </p:txBody>
        </p:sp>
        <p:sp>
          <p:nvSpPr>
            <p:cNvPr id="557" name="Google Shape;557;p23"/>
            <p:cNvSpPr/>
            <p:nvPr/>
          </p:nvSpPr>
          <p:spPr>
            <a:xfrm>
              <a:off x="5838250" y="2472125"/>
              <a:ext cx="405600" cy="192000"/>
            </a:xfrm>
            <a:prstGeom prst="roundRect">
              <a:avLst>
                <a:gd fmla="val 16667" name="adj"/>
              </a:avLst>
            </a:prstGeom>
            <a:solidFill>
              <a:srgbClr val="B4A7D6"/>
            </a:solidFill>
            <a:ln cap="flat" cmpd="sng" w="19050">
              <a:solidFill>
                <a:srgbClr val="674E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2</a:t>
              </a:r>
              <a:endParaRPr sz="1000"/>
            </a:p>
          </p:txBody>
        </p:sp>
        <p:cxnSp>
          <p:nvCxnSpPr>
            <p:cNvPr id="558" name="Google Shape;558;p23"/>
            <p:cNvCxnSpPr>
              <a:stCxn id="538" idx="3"/>
              <a:endCxn id="553" idx="1"/>
            </p:cNvCxnSpPr>
            <p:nvPr/>
          </p:nvCxnSpPr>
          <p:spPr>
            <a:xfrm flipH="1" rot="10800000">
              <a:off x="5667050" y="1775087"/>
              <a:ext cx="171300" cy="412500"/>
            </a:xfrm>
            <a:prstGeom prst="straightConnector1">
              <a:avLst/>
            </a:prstGeom>
            <a:noFill/>
            <a:ln cap="flat" cmpd="sng" w="19050">
              <a:solidFill>
                <a:srgbClr val="351C75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59" name="Google Shape;559;p23"/>
            <p:cNvCxnSpPr>
              <a:stCxn id="538" idx="3"/>
              <a:endCxn id="556" idx="1"/>
            </p:cNvCxnSpPr>
            <p:nvPr/>
          </p:nvCxnSpPr>
          <p:spPr>
            <a:xfrm>
              <a:off x="5667050" y="2187587"/>
              <a:ext cx="171300" cy="120900"/>
            </a:xfrm>
            <a:prstGeom prst="straightConnector1">
              <a:avLst/>
            </a:prstGeom>
            <a:noFill/>
            <a:ln cap="flat" cmpd="sng" w="19050">
              <a:solidFill>
                <a:srgbClr val="351C75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60" name="Google Shape;560;p23"/>
            <p:cNvCxnSpPr>
              <a:stCxn id="538" idx="3"/>
              <a:endCxn id="555" idx="1"/>
            </p:cNvCxnSpPr>
            <p:nvPr/>
          </p:nvCxnSpPr>
          <p:spPr>
            <a:xfrm flipH="1" rot="10800000">
              <a:off x="5667050" y="2041787"/>
              <a:ext cx="171300" cy="145800"/>
            </a:xfrm>
            <a:prstGeom prst="straightConnector1">
              <a:avLst/>
            </a:prstGeom>
            <a:noFill/>
            <a:ln cap="flat" cmpd="sng" w="19050">
              <a:solidFill>
                <a:srgbClr val="351C75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61" name="Google Shape;561;p23"/>
            <p:cNvCxnSpPr>
              <a:stCxn id="538" idx="3"/>
              <a:endCxn id="557" idx="1"/>
            </p:cNvCxnSpPr>
            <p:nvPr/>
          </p:nvCxnSpPr>
          <p:spPr>
            <a:xfrm>
              <a:off x="5667050" y="2187587"/>
              <a:ext cx="171300" cy="380400"/>
            </a:xfrm>
            <a:prstGeom prst="straightConnector1">
              <a:avLst/>
            </a:prstGeom>
            <a:noFill/>
            <a:ln cap="flat" cmpd="sng" w="19050">
              <a:solidFill>
                <a:srgbClr val="351C75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562" name="Google Shape;562;p23"/>
            <p:cNvSpPr/>
            <p:nvPr/>
          </p:nvSpPr>
          <p:spPr>
            <a:xfrm>
              <a:off x="6395938" y="1722438"/>
              <a:ext cx="405600" cy="928800"/>
            </a:xfrm>
            <a:prstGeom prst="roundRect">
              <a:avLst>
                <a:gd fmla="val 16667" name="adj"/>
              </a:avLst>
            </a:prstGeom>
            <a:solidFill>
              <a:srgbClr val="D9D2E9"/>
            </a:solidFill>
            <a:ln cap="flat" cmpd="sng" w="19050">
              <a:solidFill>
                <a:srgbClr val="20124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64</a:t>
              </a:r>
              <a:endParaRPr sz="1000"/>
            </a:p>
          </p:txBody>
        </p:sp>
        <p:cxnSp>
          <p:nvCxnSpPr>
            <p:cNvPr id="563" name="Google Shape;563;p23"/>
            <p:cNvCxnSpPr>
              <a:stCxn id="533" idx="3"/>
              <a:endCxn id="534" idx="1"/>
            </p:cNvCxnSpPr>
            <p:nvPr/>
          </p:nvCxnSpPr>
          <p:spPr>
            <a:xfrm flipH="1" rot="10800000">
              <a:off x="3983761" y="2186087"/>
              <a:ext cx="163200" cy="1500"/>
            </a:xfrm>
            <a:prstGeom prst="straightConnector1">
              <a:avLst/>
            </a:prstGeom>
            <a:noFill/>
            <a:ln cap="flat" cmpd="sng" w="1905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64" name="Google Shape;564;p23"/>
            <p:cNvCxnSpPr>
              <a:stCxn id="553" idx="3"/>
              <a:endCxn id="562" idx="1"/>
            </p:cNvCxnSpPr>
            <p:nvPr/>
          </p:nvCxnSpPr>
          <p:spPr>
            <a:xfrm>
              <a:off x="6243850" y="1775125"/>
              <a:ext cx="152100" cy="411600"/>
            </a:xfrm>
            <a:prstGeom prst="straightConnector1">
              <a:avLst/>
            </a:prstGeom>
            <a:noFill/>
            <a:ln cap="flat" cmpd="sng" w="19050">
              <a:solidFill>
                <a:srgbClr val="6FA8D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65" name="Google Shape;565;p23"/>
            <p:cNvCxnSpPr>
              <a:endCxn id="562" idx="1"/>
            </p:cNvCxnSpPr>
            <p:nvPr/>
          </p:nvCxnSpPr>
          <p:spPr>
            <a:xfrm>
              <a:off x="6243838" y="2041938"/>
              <a:ext cx="152100" cy="144900"/>
            </a:xfrm>
            <a:prstGeom prst="straightConnector1">
              <a:avLst/>
            </a:prstGeom>
            <a:noFill/>
            <a:ln cap="flat" cmpd="sng" w="19050">
              <a:solidFill>
                <a:srgbClr val="6FA8D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66" name="Google Shape;566;p23"/>
            <p:cNvCxnSpPr>
              <a:endCxn id="562" idx="1"/>
            </p:cNvCxnSpPr>
            <p:nvPr/>
          </p:nvCxnSpPr>
          <p:spPr>
            <a:xfrm flipH="1" rot="10800000">
              <a:off x="6243838" y="2186838"/>
              <a:ext cx="152100" cy="121800"/>
            </a:xfrm>
            <a:prstGeom prst="straightConnector1">
              <a:avLst/>
            </a:prstGeom>
            <a:noFill/>
            <a:ln cap="flat" cmpd="sng" w="19050">
              <a:solidFill>
                <a:srgbClr val="6FA8D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67" name="Google Shape;567;p23"/>
            <p:cNvCxnSpPr>
              <a:stCxn id="557" idx="3"/>
              <a:endCxn id="562" idx="1"/>
            </p:cNvCxnSpPr>
            <p:nvPr/>
          </p:nvCxnSpPr>
          <p:spPr>
            <a:xfrm flipH="1" rot="10800000">
              <a:off x="6243850" y="2186825"/>
              <a:ext cx="152100" cy="381300"/>
            </a:xfrm>
            <a:prstGeom prst="straightConnector1">
              <a:avLst/>
            </a:prstGeom>
            <a:noFill/>
            <a:ln cap="flat" cmpd="sng" w="19050">
              <a:solidFill>
                <a:srgbClr val="674EA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68" name="Google Shape;568;p23"/>
            <p:cNvCxnSpPr>
              <a:stCxn id="562" idx="3"/>
              <a:endCxn id="541" idx="1"/>
            </p:cNvCxnSpPr>
            <p:nvPr/>
          </p:nvCxnSpPr>
          <p:spPr>
            <a:xfrm>
              <a:off x="6801538" y="2186838"/>
              <a:ext cx="160200" cy="900"/>
            </a:xfrm>
            <a:prstGeom prst="straightConnector1">
              <a:avLst/>
            </a:prstGeom>
            <a:noFill/>
            <a:ln cap="flat" cmpd="sng" w="19050">
              <a:solidFill>
                <a:srgbClr val="20124D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569" name="Google Shape;569;p23"/>
            <p:cNvCxnSpPr>
              <a:stCxn id="541" idx="3"/>
              <a:endCxn id="542" idx="1"/>
            </p:cNvCxnSpPr>
            <p:nvPr/>
          </p:nvCxnSpPr>
          <p:spPr>
            <a:xfrm>
              <a:off x="7463592" y="2187612"/>
              <a:ext cx="146400" cy="0"/>
            </a:xfrm>
            <a:prstGeom prst="straightConnector1">
              <a:avLst/>
            </a:prstGeom>
            <a:noFill/>
            <a:ln cap="flat" cmpd="sng" w="19050">
              <a:solidFill>
                <a:srgbClr val="CC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cxnSp>
        <p:nvCxnSpPr>
          <p:cNvPr id="570" name="Google Shape;570;p23"/>
          <p:cNvCxnSpPr/>
          <p:nvPr/>
        </p:nvCxnSpPr>
        <p:spPr>
          <a:xfrm rot="10800000">
            <a:off x="2733396" y="2063327"/>
            <a:ext cx="1425600" cy="6162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71" name="Google Shape;571;p23"/>
          <p:cNvCxnSpPr/>
          <p:nvPr/>
        </p:nvCxnSpPr>
        <p:spPr>
          <a:xfrm flipH="1" rot="10800000">
            <a:off x="6425725" y="1557325"/>
            <a:ext cx="1890000" cy="16701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2" name="Google Shape;57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24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Multitask</a:t>
            </a:r>
            <a:r>
              <a:rPr lang="en"/>
              <a:t> Model</a:t>
            </a:r>
            <a:endParaRPr/>
          </a:p>
        </p:txBody>
      </p:sp>
      <p:sp>
        <p:nvSpPr>
          <p:cNvPr id="578" name="Google Shape;578;p24"/>
          <p:cNvSpPr txBox="1"/>
          <p:nvPr>
            <p:ph idx="1" type="body"/>
          </p:nvPr>
        </p:nvSpPr>
        <p:spPr>
          <a:xfrm>
            <a:off x="311700" y="1222450"/>
            <a:ext cx="3024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head </a:t>
            </a:r>
            <a:r>
              <a:rPr lang="en"/>
              <a:t>corresponds</a:t>
            </a:r>
            <a:r>
              <a:rPr lang="en"/>
              <a:t> to </a:t>
            </a:r>
            <a:r>
              <a:rPr lang="en"/>
              <a:t>different</a:t>
            </a:r>
            <a:r>
              <a:rPr lang="en"/>
              <a:t> setting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Utilizes the </a:t>
            </a:r>
            <a:r>
              <a:rPr lang="en">
                <a:solidFill>
                  <a:srgbClr val="6AA84F"/>
                </a:solidFill>
              </a:rPr>
              <a:t>task </a:t>
            </a:r>
            <a:r>
              <a:rPr lang="en">
                <a:solidFill>
                  <a:srgbClr val="6AA84F"/>
                </a:solidFill>
              </a:rPr>
              <a:t>commonalities</a:t>
            </a:r>
            <a:endParaRPr>
              <a:solidFill>
                <a:srgbClr val="6AA84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Incorporate </a:t>
            </a:r>
            <a:r>
              <a:rPr lang="en">
                <a:solidFill>
                  <a:srgbClr val="6AA84F"/>
                </a:solidFill>
              </a:rPr>
              <a:t>annotation and senor variations</a:t>
            </a:r>
            <a:endParaRPr>
              <a:solidFill>
                <a:srgbClr val="6AA84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Hard parameter sharing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Unscalable head numbers</a:t>
            </a:r>
            <a:endParaRPr/>
          </a:p>
        </p:txBody>
      </p:sp>
      <p:grpSp>
        <p:nvGrpSpPr>
          <p:cNvPr id="579" name="Google Shape;579;p24"/>
          <p:cNvGrpSpPr/>
          <p:nvPr/>
        </p:nvGrpSpPr>
        <p:grpSpPr>
          <a:xfrm>
            <a:off x="4158996" y="2471862"/>
            <a:ext cx="2690612" cy="417859"/>
            <a:chOff x="773525" y="1679697"/>
            <a:chExt cx="5581025" cy="749388"/>
          </a:xfrm>
        </p:grpSpPr>
        <p:grpSp>
          <p:nvGrpSpPr>
            <p:cNvPr id="580" name="Google Shape;580;p24"/>
            <p:cNvGrpSpPr/>
            <p:nvPr/>
          </p:nvGrpSpPr>
          <p:grpSpPr>
            <a:xfrm>
              <a:off x="773525" y="1679697"/>
              <a:ext cx="5581025" cy="749388"/>
              <a:chOff x="773525" y="1679697"/>
              <a:chExt cx="5581025" cy="749388"/>
            </a:xfrm>
          </p:grpSpPr>
          <p:grpSp>
            <p:nvGrpSpPr>
              <p:cNvPr id="581" name="Google Shape;581;p24"/>
              <p:cNvGrpSpPr/>
              <p:nvPr/>
            </p:nvGrpSpPr>
            <p:grpSpPr>
              <a:xfrm>
                <a:off x="1517259" y="1679697"/>
                <a:ext cx="4837291" cy="749388"/>
                <a:chOff x="1517259" y="662810"/>
                <a:chExt cx="4837291" cy="749388"/>
              </a:xfrm>
            </p:grpSpPr>
            <p:grpSp>
              <p:nvGrpSpPr>
                <p:cNvPr id="582" name="Google Shape;582;p24"/>
                <p:cNvGrpSpPr/>
                <p:nvPr/>
              </p:nvGrpSpPr>
              <p:grpSpPr>
                <a:xfrm>
                  <a:off x="1517259" y="662810"/>
                  <a:ext cx="2163080" cy="749388"/>
                  <a:chOff x="1517300" y="662800"/>
                  <a:chExt cx="2185150" cy="863350"/>
                </a:xfrm>
              </p:grpSpPr>
              <p:sp>
                <p:nvSpPr>
                  <p:cNvPr id="583" name="Google Shape;583;p24"/>
                  <p:cNvSpPr/>
                  <p:nvPr/>
                </p:nvSpPr>
                <p:spPr>
                  <a:xfrm flipH="1" rot="5400000">
                    <a:off x="13485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4" name="Google Shape;584;p24"/>
                  <p:cNvSpPr/>
                  <p:nvPr/>
                </p:nvSpPr>
                <p:spPr>
                  <a:xfrm flipH="1" rot="5400000">
                    <a:off x="14730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5" name="Google Shape;585;p24"/>
                  <p:cNvSpPr/>
                  <p:nvPr/>
                </p:nvSpPr>
                <p:spPr>
                  <a:xfrm flipH="1" rot="5400000">
                    <a:off x="1597625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6" name="Google Shape;586;p24"/>
                  <p:cNvSpPr/>
                  <p:nvPr/>
                </p:nvSpPr>
                <p:spPr>
                  <a:xfrm flipH="1" rot="5400000">
                    <a:off x="17073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7" name="Google Shape;587;p24"/>
                  <p:cNvSpPr/>
                  <p:nvPr/>
                </p:nvSpPr>
                <p:spPr>
                  <a:xfrm flipH="1" rot="5400000">
                    <a:off x="18318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8" name="Google Shape;588;p24"/>
                  <p:cNvSpPr/>
                  <p:nvPr/>
                </p:nvSpPr>
                <p:spPr>
                  <a:xfrm flipH="1" rot="5400000">
                    <a:off x="1947913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89" name="Google Shape;589;p24"/>
                  <p:cNvSpPr/>
                  <p:nvPr/>
                </p:nvSpPr>
                <p:spPr>
                  <a:xfrm flipH="1" rot="5400000">
                    <a:off x="20639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0" name="Google Shape;590;p24"/>
                  <p:cNvSpPr/>
                  <p:nvPr/>
                </p:nvSpPr>
                <p:spPr>
                  <a:xfrm flipH="1" rot="5400000">
                    <a:off x="21885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1" name="Google Shape;591;p24"/>
                  <p:cNvSpPr/>
                  <p:nvPr/>
                </p:nvSpPr>
                <p:spPr>
                  <a:xfrm flipH="1" rot="5400000">
                    <a:off x="23130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2" name="Google Shape;592;p24"/>
                  <p:cNvSpPr/>
                  <p:nvPr/>
                </p:nvSpPr>
                <p:spPr>
                  <a:xfrm flipH="1" rot="5400000">
                    <a:off x="24227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3" name="Google Shape;593;p24"/>
                  <p:cNvSpPr/>
                  <p:nvPr/>
                </p:nvSpPr>
                <p:spPr>
                  <a:xfrm flipH="1" rot="5400000">
                    <a:off x="25473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4" name="Google Shape;594;p24"/>
                  <p:cNvSpPr/>
                  <p:nvPr/>
                </p:nvSpPr>
                <p:spPr>
                  <a:xfrm flipH="1" rot="5400000">
                    <a:off x="26718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5" name="Google Shape;595;p24"/>
                  <p:cNvSpPr/>
                  <p:nvPr/>
                </p:nvSpPr>
                <p:spPr>
                  <a:xfrm flipH="1" rot="5400000">
                    <a:off x="27764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6" name="Google Shape;596;p24"/>
                  <p:cNvSpPr/>
                  <p:nvPr/>
                </p:nvSpPr>
                <p:spPr>
                  <a:xfrm flipH="1" rot="5400000">
                    <a:off x="29010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97" name="Google Shape;597;p24"/>
                  <p:cNvSpPr/>
                  <p:nvPr/>
                </p:nvSpPr>
                <p:spPr>
                  <a:xfrm flipH="1" rot="5400000">
                    <a:off x="30255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598" name="Google Shape;598;p24"/>
                <p:cNvGrpSpPr/>
                <p:nvPr/>
              </p:nvGrpSpPr>
              <p:grpSpPr>
                <a:xfrm>
                  <a:off x="4191470" y="662810"/>
                  <a:ext cx="2163080" cy="749388"/>
                  <a:chOff x="1517300" y="662800"/>
                  <a:chExt cx="2185150" cy="863350"/>
                </a:xfrm>
              </p:grpSpPr>
              <p:sp>
                <p:nvSpPr>
                  <p:cNvPr id="599" name="Google Shape;599;p24"/>
                  <p:cNvSpPr/>
                  <p:nvPr/>
                </p:nvSpPr>
                <p:spPr>
                  <a:xfrm flipH="1" rot="5400000">
                    <a:off x="13485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0" name="Google Shape;600;p24"/>
                  <p:cNvSpPr/>
                  <p:nvPr/>
                </p:nvSpPr>
                <p:spPr>
                  <a:xfrm flipH="1" rot="5400000">
                    <a:off x="14730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1" name="Google Shape;601;p24"/>
                  <p:cNvSpPr/>
                  <p:nvPr/>
                </p:nvSpPr>
                <p:spPr>
                  <a:xfrm flipH="1" rot="5400000">
                    <a:off x="1597625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2" name="Google Shape;602;p24"/>
                  <p:cNvSpPr/>
                  <p:nvPr/>
                </p:nvSpPr>
                <p:spPr>
                  <a:xfrm flipH="1" rot="5400000">
                    <a:off x="17073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3" name="Google Shape;603;p24"/>
                  <p:cNvSpPr/>
                  <p:nvPr/>
                </p:nvSpPr>
                <p:spPr>
                  <a:xfrm flipH="1" rot="5400000">
                    <a:off x="18318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4" name="Google Shape;604;p24"/>
                  <p:cNvSpPr/>
                  <p:nvPr/>
                </p:nvSpPr>
                <p:spPr>
                  <a:xfrm flipH="1" rot="5400000">
                    <a:off x="1947913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5" name="Google Shape;605;p24"/>
                  <p:cNvSpPr/>
                  <p:nvPr/>
                </p:nvSpPr>
                <p:spPr>
                  <a:xfrm flipH="1" rot="5400000">
                    <a:off x="20639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6" name="Google Shape;606;p24"/>
                  <p:cNvSpPr/>
                  <p:nvPr/>
                </p:nvSpPr>
                <p:spPr>
                  <a:xfrm flipH="1" rot="5400000">
                    <a:off x="21885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7" name="Google Shape;607;p24"/>
                  <p:cNvSpPr/>
                  <p:nvPr/>
                </p:nvSpPr>
                <p:spPr>
                  <a:xfrm flipH="1" rot="5400000">
                    <a:off x="23130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8" name="Google Shape;608;p24"/>
                  <p:cNvSpPr/>
                  <p:nvPr/>
                </p:nvSpPr>
                <p:spPr>
                  <a:xfrm flipH="1" rot="5400000">
                    <a:off x="24227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09" name="Google Shape;609;p24"/>
                  <p:cNvSpPr/>
                  <p:nvPr/>
                </p:nvSpPr>
                <p:spPr>
                  <a:xfrm flipH="1" rot="5400000">
                    <a:off x="25473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0" name="Google Shape;610;p24"/>
                  <p:cNvSpPr/>
                  <p:nvPr/>
                </p:nvSpPr>
                <p:spPr>
                  <a:xfrm flipH="1" rot="5400000">
                    <a:off x="26718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1" name="Google Shape;611;p24"/>
                  <p:cNvSpPr/>
                  <p:nvPr/>
                </p:nvSpPr>
                <p:spPr>
                  <a:xfrm flipH="1" rot="5400000">
                    <a:off x="27764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2" name="Google Shape;612;p24"/>
                  <p:cNvSpPr/>
                  <p:nvPr/>
                </p:nvSpPr>
                <p:spPr>
                  <a:xfrm flipH="1" rot="5400000">
                    <a:off x="29010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13" name="Google Shape;613;p24"/>
                  <p:cNvSpPr/>
                  <p:nvPr/>
                </p:nvSpPr>
                <p:spPr>
                  <a:xfrm flipH="1" rot="5400000">
                    <a:off x="30255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cxnSp>
              <p:nvCxnSpPr>
                <p:cNvPr id="614" name="Google Shape;614;p24"/>
                <p:cNvCxnSpPr>
                  <a:endCxn id="599" idx="3"/>
                </p:cNvCxnSpPr>
                <p:nvPr/>
              </p:nvCxnSpPr>
              <p:spPr>
                <a:xfrm flipH="1" rot="10800000">
                  <a:off x="3417470" y="1103237"/>
                  <a:ext cx="774000" cy="33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595959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615" name="Google Shape;615;p24"/>
              <p:cNvSpPr txBox="1"/>
              <p:nvPr/>
            </p:nvSpPr>
            <p:spPr>
              <a:xfrm rot="-5400000">
                <a:off x="748025" y="1716875"/>
                <a:ext cx="721500" cy="6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P1</a:t>
                </a:r>
                <a:endParaRPr sz="900"/>
              </a:p>
            </p:txBody>
          </p:sp>
        </p:grpSp>
        <p:pic>
          <p:nvPicPr>
            <p:cNvPr id="616" name="Google Shape;616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46">
              <a:off x="3187725" y="1835578"/>
              <a:ext cx="480250" cy="4168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7" name="Google Shape;617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46">
              <a:off x="5874300" y="1845978"/>
              <a:ext cx="480250" cy="41682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18" name="Google Shape;618;p24"/>
          <p:cNvGrpSpPr/>
          <p:nvPr/>
        </p:nvGrpSpPr>
        <p:grpSpPr>
          <a:xfrm>
            <a:off x="4503924" y="2965942"/>
            <a:ext cx="2345466" cy="211328"/>
            <a:chOff x="1554054" y="2574747"/>
            <a:chExt cx="4791554" cy="480946"/>
          </a:xfrm>
        </p:grpSpPr>
        <p:sp>
          <p:nvSpPr>
            <p:cNvPr id="619" name="Google Shape;619;p24"/>
            <p:cNvSpPr/>
            <p:nvPr/>
          </p:nvSpPr>
          <p:spPr>
            <a:xfrm>
              <a:off x="1554054" y="2574747"/>
              <a:ext cx="2108900" cy="459375"/>
            </a:xfrm>
            <a:custGeom>
              <a:rect b="b" l="l" r="r" t="t"/>
              <a:pathLst>
                <a:path extrusionOk="0" h="18375" w="84356">
                  <a:moveTo>
                    <a:pt x="0" y="18375"/>
                  </a:moveTo>
                  <a:cubicBezTo>
                    <a:pt x="4753" y="13617"/>
                    <a:pt x="6562" y="285"/>
                    <a:pt x="12806" y="2784"/>
                  </a:cubicBezTo>
                  <a:cubicBezTo>
                    <a:pt x="16246" y="4160"/>
                    <a:pt x="15076" y="9908"/>
                    <a:pt x="16982" y="13085"/>
                  </a:cubicBezTo>
                  <a:cubicBezTo>
                    <a:pt x="18456" y="15543"/>
                    <a:pt x="21672" y="17732"/>
                    <a:pt x="24499" y="17261"/>
                  </a:cubicBezTo>
                  <a:cubicBezTo>
                    <a:pt x="29944" y="16355"/>
                    <a:pt x="26496" y="2506"/>
                    <a:pt x="32016" y="2506"/>
                  </a:cubicBezTo>
                  <a:cubicBezTo>
                    <a:pt x="37079" y="2506"/>
                    <a:pt x="39774" y="9392"/>
                    <a:pt x="42038" y="13921"/>
                  </a:cubicBezTo>
                  <a:cubicBezTo>
                    <a:pt x="42694" y="15233"/>
                    <a:pt x="43097" y="17782"/>
                    <a:pt x="44544" y="17540"/>
                  </a:cubicBezTo>
                  <a:cubicBezTo>
                    <a:pt x="51232" y="16423"/>
                    <a:pt x="48065" y="0"/>
                    <a:pt x="54845" y="0"/>
                  </a:cubicBezTo>
                  <a:cubicBezTo>
                    <a:pt x="61695" y="0"/>
                    <a:pt x="60035" y="15734"/>
                    <a:pt x="66816" y="16705"/>
                  </a:cubicBezTo>
                  <a:cubicBezTo>
                    <a:pt x="69206" y="17047"/>
                    <a:pt x="72200" y="17972"/>
                    <a:pt x="74055" y="16426"/>
                  </a:cubicBezTo>
                  <a:cubicBezTo>
                    <a:pt x="78100" y="13057"/>
                    <a:pt x="79092" y="4455"/>
                    <a:pt x="84356" y="4455"/>
                  </a:cubicBezTo>
                </a:path>
              </a:pathLst>
            </a:custGeom>
            <a:noFill/>
            <a:ln cap="flat" cmpd="sng" w="2857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20" name="Google Shape;620;p24"/>
            <p:cNvSpPr/>
            <p:nvPr/>
          </p:nvSpPr>
          <p:spPr>
            <a:xfrm>
              <a:off x="4292383" y="2596307"/>
              <a:ext cx="2053225" cy="459386"/>
            </a:xfrm>
            <a:custGeom>
              <a:rect b="b" l="l" r="r" t="t"/>
              <a:pathLst>
                <a:path extrusionOk="0" h="12485" w="82129">
                  <a:moveTo>
                    <a:pt x="0" y="116"/>
                  </a:moveTo>
                  <a:cubicBezTo>
                    <a:pt x="2895" y="4456"/>
                    <a:pt x="4598" y="13225"/>
                    <a:pt x="9744" y="12366"/>
                  </a:cubicBezTo>
                  <a:cubicBezTo>
                    <a:pt x="15312" y="11436"/>
                    <a:pt x="15869" y="-811"/>
                    <a:pt x="21437" y="116"/>
                  </a:cubicBezTo>
                  <a:cubicBezTo>
                    <a:pt x="26948" y="1033"/>
                    <a:pt x="28778" y="13328"/>
                    <a:pt x="33965" y="11252"/>
                  </a:cubicBezTo>
                  <a:cubicBezTo>
                    <a:pt x="37884" y="9684"/>
                    <a:pt x="36761" y="1366"/>
                    <a:pt x="40925" y="673"/>
                  </a:cubicBezTo>
                  <a:cubicBezTo>
                    <a:pt x="46362" y="-232"/>
                    <a:pt x="47181" y="11458"/>
                    <a:pt x="52618" y="12366"/>
                  </a:cubicBezTo>
                  <a:cubicBezTo>
                    <a:pt x="58320" y="13318"/>
                    <a:pt x="59817" y="2076"/>
                    <a:pt x="65425" y="673"/>
                  </a:cubicBezTo>
                  <a:cubicBezTo>
                    <a:pt x="69747" y="-408"/>
                    <a:pt x="68792" y="11038"/>
                    <a:pt x="73220" y="11531"/>
                  </a:cubicBezTo>
                  <a:cubicBezTo>
                    <a:pt x="77802" y="12041"/>
                    <a:pt x="80673" y="5325"/>
                    <a:pt x="82129" y="951"/>
                  </a:cubicBezTo>
                </a:path>
              </a:pathLst>
            </a:custGeom>
            <a:noFill/>
            <a:ln cap="flat" cmpd="sng" w="2857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621" name="Google Shape;621;p24"/>
            <p:cNvCxnSpPr/>
            <p:nvPr/>
          </p:nvCxnSpPr>
          <p:spPr>
            <a:xfrm>
              <a:off x="3692388" y="2826013"/>
              <a:ext cx="570600" cy="0"/>
            </a:xfrm>
            <a:prstGeom prst="straightConnector1">
              <a:avLst/>
            </a:prstGeom>
            <a:noFill/>
            <a:ln cap="flat" cmpd="sng" w="38100">
              <a:solidFill>
                <a:srgbClr val="434343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622" name="Google Shape;622;p24"/>
          <p:cNvSpPr txBox="1"/>
          <p:nvPr/>
        </p:nvSpPr>
        <p:spPr>
          <a:xfrm>
            <a:off x="6849400" y="2480688"/>
            <a:ext cx="859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3C47D"/>
                </a:solidFill>
              </a:rPr>
              <a:t>Input</a:t>
            </a:r>
            <a:endParaRPr sz="1200">
              <a:solidFill>
                <a:srgbClr val="93C47D"/>
              </a:solidFill>
            </a:endParaRPr>
          </a:p>
        </p:txBody>
      </p:sp>
      <p:sp>
        <p:nvSpPr>
          <p:cNvPr id="623" name="Google Shape;623;p24"/>
          <p:cNvSpPr txBox="1"/>
          <p:nvPr/>
        </p:nvSpPr>
        <p:spPr>
          <a:xfrm>
            <a:off x="6849400" y="2871513"/>
            <a:ext cx="859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</a:rPr>
              <a:t>Target</a:t>
            </a:r>
            <a:endParaRPr sz="1200">
              <a:solidFill>
                <a:srgbClr val="3C78D8"/>
              </a:solidFill>
            </a:endParaRPr>
          </a:p>
        </p:txBody>
      </p:sp>
      <p:grpSp>
        <p:nvGrpSpPr>
          <p:cNvPr id="624" name="Google Shape;624;p24"/>
          <p:cNvGrpSpPr/>
          <p:nvPr/>
        </p:nvGrpSpPr>
        <p:grpSpPr>
          <a:xfrm>
            <a:off x="4158996" y="3233862"/>
            <a:ext cx="2690612" cy="417859"/>
            <a:chOff x="773525" y="1679697"/>
            <a:chExt cx="5581025" cy="749388"/>
          </a:xfrm>
        </p:grpSpPr>
        <p:grpSp>
          <p:nvGrpSpPr>
            <p:cNvPr id="625" name="Google Shape;625;p24"/>
            <p:cNvGrpSpPr/>
            <p:nvPr/>
          </p:nvGrpSpPr>
          <p:grpSpPr>
            <a:xfrm>
              <a:off x="773525" y="1679697"/>
              <a:ext cx="5581025" cy="749388"/>
              <a:chOff x="773525" y="1679697"/>
              <a:chExt cx="5581025" cy="749388"/>
            </a:xfrm>
          </p:grpSpPr>
          <p:grpSp>
            <p:nvGrpSpPr>
              <p:cNvPr id="626" name="Google Shape;626;p24"/>
              <p:cNvGrpSpPr/>
              <p:nvPr/>
            </p:nvGrpSpPr>
            <p:grpSpPr>
              <a:xfrm>
                <a:off x="1517259" y="1679697"/>
                <a:ext cx="4837291" cy="749388"/>
                <a:chOff x="1517259" y="662810"/>
                <a:chExt cx="4837291" cy="749388"/>
              </a:xfrm>
            </p:grpSpPr>
            <p:grpSp>
              <p:nvGrpSpPr>
                <p:cNvPr id="627" name="Google Shape;627;p24"/>
                <p:cNvGrpSpPr/>
                <p:nvPr/>
              </p:nvGrpSpPr>
              <p:grpSpPr>
                <a:xfrm>
                  <a:off x="1517259" y="662810"/>
                  <a:ext cx="2163080" cy="749388"/>
                  <a:chOff x="1517300" y="662800"/>
                  <a:chExt cx="2185150" cy="863350"/>
                </a:xfrm>
              </p:grpSpPr>
              <p:sp>
                <p:nvSpPr>
                  <p:cNvPr id="628" name="Google Shape;628;p24"/>
                  <p:cNvSpPr/>
                  <p:nvPr/>
                </p:nvSpPr>
                <p:spPr>
                  <a:xfrm flipH="1" rot="5400000">
                    <a:off x="13485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29" name="Google Shape;629;p24"/>
                  <p:cNvSpPr/>
                  <p:nvPr/>
                </p:nvSpPr>
                <p:spPr>
                  <a:xfrm flipH="1" rot="5400000">
                    <a:off x="14730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0" name="Google Shape;630;p24"/>
                  <p:cNvSpPr/>
                  <p:nvPr/>
                </p:nvSpPr>
                <p:spPr>
                  <a:xfrm flipH="1" rot="5400000">
                    <a:off x="1597625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1" name="Google Shape;631;p24"/>
                  <p:cNvSpPr/>
                  <p:nvPr/>
                </p:nvSpPr>
                <p:spPr>
                  <a:xfrm flipH="1" rot="5400000">
                    <a:off x="17073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2" name="Google Shape;632;p24"/>
                  <p:cNvSpPr/>
                  <p:nvPr/>
                </p:nvSpPr>
                <p:spPr>
                  <a:xfrm flipH="1" rot="5400000">
                    <a:off x="18318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3" name="Google Shape;633;p24"/>
                  <p:cNvSpPr/>
                  <p:nvPr/>
                </p:nvSpPr>
                <p:spPr>
                  <a:xfrm flipH="1" rot="5400000">
                    <a:off x="1947913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4" name="Google Shape;634;p24"/>
                  <p:cNvSpPr/>
                  <p:nvPr/>
                </p:nvSpPr>
                <p:spPr>
                  <a:xfrm flipH="1" rot="5400000">
                    <a:off x="20639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5" name="Google Shape;635;p24"/>
                  <p:cNvSpPr/>
                  <p:nvPr/>
                </p:nvSpPr>
                <p:spPr>
                  <a:xfrm flipH="1" rot="5400000">
                    <a:off x="21885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6" name="Google Shape;636;p24"/>
                  <p:cNvSpPr/>
                  <p:nvPr/>
                </p:nvSpPr>
                <p:spPr>
                  <a:xfrm flipH="1" rot="5400000">
                    <a:off x="23130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7" name="Google Shape;637;p24"/>
                  <p:cNvSpPr/>
                  <p:nvPr/>
                </p:nvSpPr>
                <p:spPr>
                  <a:xfrm flipH="1" rot="5400000">
                    <a:off x="24227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8" name="Google Shape;638;p24"/>
                  <p:cNvSpPr/>
                  <p:nvPr/>
                </p:nvSpPr>
                <p:spPr>
                  <a:xfrm flipH="1" rot="5400000">
                    <a:off x="25473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39" name="Google Shape;639;p24"/>
                  <p:cNvSpPr/>
                  <p:nvPr/>
                </p:nvSpPr>
                <p:spPr>
                  <a:xfrm flipH="1" rot="5400000">
                    <a:off x="26718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0" name="Google Shape;640;p24"/>
                  <p:cNvSpPr/>
                  <p:nvPr/>
                </p:nvSpPr>
                <p:spPr>
                  <a:xfrm flipH="1" rot="5400000">
                    <a:off x="27764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1" name="Google Shape;641;p24"/>
                  <p:cNvSpPr/>
                  <p:nvPr/>
                </p:nvSpPr>
                <p:spPr>
                  <a:xfrm flipH="1" rot="5400000">
                    <a:off x="29010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2" name="Google Shape;642;p24"/>
                  <p:cNvSpPr/>
                  <p:nvPr/>
                </p:nvSpPr>
                <p:spPr>
                  <a:xfrm flipH="1" rot="5400000">
                    <a:off x="30255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643" name="Google Shape;643;p24"/>
                <p:cNvGrpSpPr/>
                <p:nvPr/>
              </p:nvGrpSpPr>
              <p:grpSpPr>
                <a:xfrm>
                  <a:off x="4191470" y="662810"/>
                  <a:ext cx="2163080" cy="749388"/>
                  <a:chOff x="1517300" y="662800"/>
                  <a:chExt cx="2185150" cy="863350"/>
                </a:xfrm>
              </p:grpSpPr>
              <p:sp>
                <p:nvSpPr>
                  <p:cNvPr id="644" name="Google Shape;644;p24"/>
                  <p:cNvSpPr/>
                  <p:nvPr/>
                </p:nvSpPr>
                <p:spPr>
                  <a:xfrm flipH="1" rot="5400000">
                    <a:off x="13485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5" name="Google Shape;645;p24"/>
                  <p:cNvSpPr/>
                  <p:nvPr/>
                </p:nvSpPr>
                <p:spPr>
                  <a:xfrm flipH="1" rot="5400000">
                    <a:off x="14730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6" name="Google Shape;646;p24"/>
                  <p:cNvSpPr/>
                  <p:nvPr/>
                </p:nvSpPr>
                <p:spPr>
                  <a:xfrm flipH="1" rot="5400000">
                    <a:off x="1597625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7" name="Google Shape;647;p24"/>
                  <p:cNvSpPr/>
                  <p:nvPr/>
                </p:nvSpPr>
                <p:spPr>
                  <a:xfrm flipH="1" rot="5400000">
                    <a:off x="17073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8" name="Google Shape;648;p24"/>
                  <p:cNvSpPr/>
                  <p:nvPr/>
                </p:nvSpPr>
                <p:spPr>
                  <a:xfrm flipH="1" rot="5400000">
                    <a:off x="18318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49" name="Google Shape;649;p24"/>
                  <p:cNvSpPr/>
                  <p:nvPr/>
                </p:nvSpPr>
                <p:spPr>
                  <a:xfrm flipH="1" rot="5400000">
                    <a:off x="1947913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0" name="Google Shape;650;p24"/>
                  <p:cNvSpPr/>
                  <p:nvPr/>
                </p:nvSpPr>
                <p:spPr>
                  <a:xfrm flipH="1" rot="5400000">
                    <a:off x="20639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1" name="Google Shape;651;p24"/>
                  <p:cNvSpPr/>
                  <p:nvPr/>
                </p:nvSpPr>
                <p:spPr>
                  <a:xfrm flipH="1" rot="5400000">
                    <a:off x="21885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2" name="Google Shape;652;p24"/>
                  <p:cNvSpPr/>
                  <p:nvPr/>
                </p:nvSpPr>
                <p:spPr>
                  <a:xfrm flipH="1" rot="5400000">
                    <a:off x="23130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3" name="Google Shape;653;p24"/>
                  <p:cNvSpPr/>
                  <p:nvPr/>
                </p:nvSpPr>
                <p:spPr>
                  <a:xfrm flipH="1" rot="5400000">
                    <a:off x="24227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4" name="Google Shape;654;p24"/>
                  <p:cNvSpPr/>
                  <p:nvPr/>
                </p:nvSpPr>
                <p:spPr>
                  <a:xfrm flipH="1" rot="5400000">
                    <a:off x="25473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5" name="Google Shape;655;p24"/>
                  <p:cNvSpPr/>
                  <p:nvPr/>
                </p:nvSpPr>
                <p:spPr>
                  <a:xfrm flipH="1" rot="5400000">
                    <a:off x="26718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6" name="Google Shape;656;p24"/>
                  <p:cNvSpPr/>
                  <p:nvPr/>
                </p:nvSpPr>
                <p:spPr>
                  <a:xfrm flipH="1" rot="5400000">
                    <a:off x="27764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7" name="Google Shape;657;p24"/>
                  <p:cNvSpPr/>
                  <p:nvPr/>
                </p:nvSpPr>
                <p:spPr>
                  <a:xfrm flipH="1" rot="5400000">
                    <a:off x="29010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58" name="Google Shape;658;p24"/>
                  <p:cNvSpPr/>
                  <p:nvPr/>
                </p:nvSpPr>
                <p:spPr>
                  <a:xfrm flipH="1" rot="5400000">
                    <a:off x="30255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cxnSp>
              <p:nvCxnSpPr>
                <p:cNvPr id="659" name="Google Shape;659;p24"/>
                <p:cNvCxnSpPr>
                  <a:endCxn id="644" idx="3"/>
                </p:cNvCxnSpPr>
                <p:nvPr/>
              </p:nvCxnSpPr>
              <p:spPr>
                <a:xfrm flipH="1" rot="10800000">
                  <a:off x="3417470" y="1103237"/>
                  <a:ext cx="774000" cy="33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595959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660" name="Google Shape;660;p24"/>
              <p:cNvSpPr txBox="1"/>
              <p:nvPr/>
            </p:nvSpPr>
            <p:spPr>
              <a:xfrm rot="-5400000">
                <a:off x="748025" y="1716875"/>
                <a:ext cx="721500" cy="6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Pn</a:t>
                </a:r>
                <a:endParaRPr sz="900"/>
              </a:p>
            </p:txBody>
          </p:sp>
        </p:grpSp>
        <p:pic>
          <p:nvPicPr>
            <p:cNvPr id="661" name="Google Shape;661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46">
              <a:off x="3187725" y="1835578"/>
              <a:ext cx="480250" cy="4168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62" name="Google Shape;662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46">
              <a:off x="5874300" y="1845978"/>
              <a:ext cx="480250" cy="41682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663" name="Google Shape;663;p24"/>
          <p:cNvGrpSpPr/>
          <p:nvPr/>
        </p:nvGrpSpPr>
        <p:grpSpPr>
          <a:xfrm>
            <a:off x="4503924" y="3727942"/>
            <a:ext cx="2345466" cy="211328"/>
            <a:chOff x="1554054" y="2574747"/>
            <a:chExt cx="4791554" cy="480946"/>
          </a:xfrm>
        </p:grpSpPr>
        <p:sp>
          <p:nvSpPr>
            <p:cNvPr id="664" name="Google Shape;664;p24"/>
            <p:cNvSpPr/>
            <p:nvPr/>
          </p:nvSpPr>
          <p:spPr>
            <a:xfrm>
              <a:off x="1554054" y="2574747"/>
              <a:ext cx="2108900" cy="459375"/>
            </a:xfrm>
            <a:custGeom>
              <a:rect b="b" l="l" r="r" t="t"/>
              <a:pathLst>
                <a:path extrusionOk="0" h="18375" w="84356">
                  <a:moveTo>
                    <a:pt x="0" y="18375"/>
                  </a:moveTo>
                  <a:cubicBezTo>
                    <a:pt x="4753" y="13617"/>
                    <a:pt x="6562" y="285"/>
                    <a:pt x="12806" y="2784"/>
                  </a:cubicBezTo>
                  <a:cubicBezTo>
                    <a:pt x="16246" y="4160"/>
                    <a:pt x="15076" y="9908"/>
                    <a:pt x="16982" y="13085"/>
                  </a:cubicBezTo>
                  <a:cubicBezTo>
                    <a:pt x="18456" y="15543"/>
                    <a:pt x="21672" y="17732"/>
                    <a:pt x="24499" y="17261"/>
                  </a:cubicBezTo>
                  <a:cubicBezTo>
                    <a:pt x="29944" y="16355"/>
                    <a:pt x="26496" y="2506"/>
                    <a:pt x="32016" y="2506"/>
                  </a:cubicBezTo>
                  <a:cubicBezTo>
                    <a:pt x="37079" y="2506"/>
                    <a:pt x="39774" y="9392"/>
                    <a:pt x="42038" y="13921"/>
                  </a:cubicBezTo>
                  <a:cubicBezTo>
                    <a:pt x="42694" y="15233"/>
                    <a:pt x="43097" y="17782"/>
                    <a:pt x="44544" y="17540"/>
                  </a:cubicBezTo>
                  <a:cubicBezTo>
                    <a:pt x="51232" y="16423"/>
                    <a:pt x="48065" y="0"/>
                    <a:pt x="54845" y="0"/>
                  </a:cubicBezTo>
                  <a:cubicBezTo>
                    <a:pt x="61695" y="0"/>
                    <a:pt x="60035" y="15734"/>
                    <a:pt x="66816" y="16705"/>
                  </a:cubicBezTo>
                  <a:cubicBezTo>
                    <a:pt x="69206" y="17047"/>
                    <a:pt x="72200" y="17972"/>
                    <a:pt x="74055" y="16426"/>
                  </a:cubicBezTo>
                  <a:cubicBezTo>
                    <a:pt x="78100" y="13057"/>
                    <a:pt x="79092" y="4455"/>
                    <a:pt x="84356" y="4455"/>
                  </a:cubicBezTo>
                </a:path>
              </a:pathLst>
            </a:custGeom>
            <a:noFill/>
            <a:ln cap="flat" cmpd="sng" w="2857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665" name="Google Shape;665;p24"/>
            <p:cNvSpPr/>
            <p:nvPr/>
          </p:nvSpPr>
          <p:spPr>
            <a:xfrm>
              <a:off x="4292383" y="2596307"/>
              <a:ext cx="2053225" cy="459386"/>
            </a:xfrm>
            <a:custGeom>
              <a:rect b="b" l="l" r="r" t="t"/>
              <a:pathLst>
                <a:path extrusionOk="0" h="12485" w="82129">
                  <a:moveTo>
                    <a:pt x="0" y="116"/>
                  </a:moveTo>
                  <a:cubicBezTo>
                    <a:pt x="2895" y="4456"/>
                    <a:pt x="4598" y="13225"/>
                    <a:pt x="9744" y="12366"/>
                  </a:cubicBezTo>
                  <a:cubicBezTo>
                    <a:pt x="15312" y="11436"/>
                    <a:pt x="15869" y="-811"/>
                    <a:pt x="21437" y="116"/>
                  </a:cubicBezTo>
                  <a:cubicBezTo>
                    <a:pt x="26948" y="1033"/>
                    <a:pt x="28778" y="13328"/>
                    <a:pt x="33965" y="11252"/>
                  </a:cubicBezTo>
                  <a:cubicBezTo>
                    <a:pt x="37884" y="9684"/>
                    <a:pt x="36761" y="1366"/>
                    <a:pt x="40925" y="673"/>
                  </a:cubicBezTo>
                  <a:cubicBezTo>
                    <a:pt x="46362" y="-232"/>
                    <a:pt x="47181" y="11458"/>
                    <a:pt x="52618" y="12366"/>
                  </a:cubicBezTo>
                  <a:cubicBezTo>
                    <a:pt x="58320" y="13318"/>
                    <a:pt x="59817" y="2076"/>
                    <a:pt x="65425" y="673"/>
                  </a:cubicBezTo>
                  <a:cubicBezTo>
                    <a:pt x="69747" y="-408"/>
                    <a:pt x="68792" y="11038"/>
                    <a:pt x="73220" y="11531"/>
                  </a:cubicBezTo>
                  <a:cubicBezTo>
                    <a:pt x="77802" y="12041"/>
                    <a:pt x="80673" y="5325"/>
                    <a:pt x="82129" y="951"/>
                  </a:cubicBezTo>
                </a:path>
              </a:pathLst>
            </a:custGeom>
            <a:noFill/>
            <a:ln cap="flat" cmpd="sng" w="2857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666" name="Google Shape;666;p24"/>
            <p:cNvCxnSpPr/>
            <p:nvPr/>
          </p:nvCxnSpPr>
          <p:spPr>
            <a:xfrm>
              <a:off x="3692388" y="2826013"/>
              <a:ext cx="570600" cy="0"/>
            </a:xfrm>
            <a:prstGeom prst="straightConnector1">
              <a:avLst/>
            </a:prstGeom>
            <a:noFill/>
            <a:ln cap="flat" cmpd="sng" w="38100">
              <a:solidFill>
                <a:srgbClr val="434343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667" name="Google Shape;667;p24"/>
          <p:cNvSpPr txBox="1"/>
          <p:nvPr/>
        </p:nvSpPr>
        <p:spPr>
          <a:xfrm>
            <a:off x="6849400" y="3242688"/>
            <a:ext cx="859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3C47D"/>
                </a:solidFill>
              </a:rPr>
              <a:t>Input</a:t>
            </a:r>
            <a:endParaRPr sz="1200">
              <a:solidFill>
                <a:srgbClr val="93C47D"/>
              </a:solidFill>
            </a:endParaRPr>
          </a:p>
        </p:txBody>
      </p:sp>
      <p:sp>
        <p:nvSpPr>
          <p:cNvPr id="668" name="Google Shape;668;p24"/>
          <p:cNvSpPr txBox="1"/>
          <p:nvPr/>
        </p:nvSpPr>
        <p:spPr>
          <a:xfrm>
            <a:off x="6849400" y="3633513"/>
            <a:ext cx="859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CC0000"/>
                </a:solidFill>
              </a:rPr>
              <a:t>Target</a:t>
            </a:r>
            <a:endParaRPr sz="1200">
              <a:solidFill>
                <a:srgbClr val="CC0000"/>
              </a:solidFill>
            </a:endParaRPr>
          </a:p>
        </p:txBody>
      </p:sp>
      <p:grpSp>
        <p:nvGrpSpPr>
          <p:cNvPr id="669" name="Google Shape;669;p24"/>
          <p:cNvGrpSpPr/>
          <p:nvPr/>
        </p:nvGrpSpPr>
        <p:grpSpPr>
          <a:xfrm>
            <a:off x="2438400" y="1243145"/>
            <a:ext cx="6396650" cy="1050550"/>
            <a:chOff x="0" y="938360"/>
            <a:chExt cx="9144603" cy="2204260"/>
          </a:xfrm>
        </p:grpSpPr>
        <p:grpSp>
          <p:nvGrpSpPr>
            <p:cNvPr id="670" name="Google Shape;670;p24"/>
            <p:cNvGrpSpPr/>
            <p:nvPr/>
          </p:nvGrpSpPr>
          <p:grpSpPr>
            <a:xfrm>
              <a:off x="0" y="938360"/>
              <a:ext cx="9144603" cy="2204260"/>
              <a:chOff x="76200" y="1442423"/>
              <a:chExt cx="9144603" cy="2204260"/>
            </a:xfrm>
          </p:grpSpPr>
          <p:grpSp>
            <p:nvGrpSpPr>
              <p:cNvPr id="671" name="Google Shape;671;p24"/>
              <p:cNvGrpSpPr/>
              <p:nvPr/>
            </p:nvGrpSpPr>
            <p:grpSpPr>
              <a:xfrm>
                <a:off x="76200" y="1442423"/>
                <a:ext cx="9144603" cy="2204260"/>
                <a:chOff x="-652238" y="176210"/>
                <a:chExt cx="9144603" cy="2204260"/>
              </a:xfrm>
            </p:grpSpPr>
            <p:grpSp>
              <p:nvGrpSpPr>
                <p:cNvPr id="672" name="Google Shape;672;p24"/>
                <p:cNvGrpSpPr/>
                <p:nvPr/>
              </p:nvGrpSpPr>
              <p:grpSpPr>
                <a:xfrm>
                  <a:off x="-652238" y="176210"/>
                  <a:ext cx="9144603" cy="2204260"/>
                  <a:chOff x="-1722068" y="371900"/>
                  <a:chExt cx="9077430" cy="1844723"/>
                </a:xfrm>
              </p:grpSpPr>
              <p:sp>
                <p:nvSpPr>
                  <p:cNvPr id="673" name="Google Shape;673;p24"/>
                  <p:cNvSpPr/>
                  <p:nvPr/>
                </p:nvSpPr>
                <p:spPr>
                  <a:xfrm>
                    <a:off x="-868708" y="371923"/>
                    <a:ext cx="1374600" cy="1844700"/>
                  </a:xfrm>
                  <a:prstGeom prst="rect">
                    <a:avLst/>
                  </a:pr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674" name="Google Shape;674;p24"/>
                  <p:cNvGrpSpPr/>
                  <p:nvPr/>
                </p:nvGrpSpPr>
                <p:grpSpPr>
                  <a:xfrm>
                    <a:off x="-1722068" y="371900"/>
                    <a:ext cx="9077430" cy="1844723"/>
                    <a:chOff x="8682" y="1714625"/>
                    <a:chExt cx="9077430" cy="1844723"/>
                  </a:xfrm>
                </p:grpSpPr>
                <p:sp>
                  <p:nvSpPr>
                    <p:cNvPr id="675" name="Google Shape;675;p24"/>
                    <p:cNvSpPr/>
                    <p:nvPr/>
                  </p:nvSpPr>
                  <p:spPr>
                    <a:xfrm>
                      <a:off x="8092512" y="1714627"/>
                      <a:ext cx="993600" cy="1844700"/>
                    </a:xfrm>
                    <a:prstGeom prst="rect">
                      <a:avLst/>
                    </a:prstGeom>
                    <a:solidFill>
                      <a:srgbClr val="EAD1D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76" name="Google Shape;676;p24"/>
                    <p:cNvSpPr/>
                    <p:nvPr/>
                  </p:nvSpPr>
                  <p:spPr>
                    <a:xfrm>
                      <a:off x="8682" y="1714627"/>
                      <a:ext cx="852300" cy="1844700"/>
                    </a:xfrm>
                    <a:prstGeom prst="rect">
                      <a:avLst/>
                    </a:prstGeom>
                    <a:solidFill>
                      <a:srgbClr val="C9DAF8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77" name="Google Shape;677;p24"/>
                    <p:cNvSpPr/>
                    <p:nvPr/>
                  </p:nvSpPr>
                  <p:spPr>
                    <a:xfrm>
                      <a:off x="2236645" y="1714648"/>
                      <a:ext cx="6017400" cy="1844700"/>
                    </a:xfrm>
                    <a:prstGeom prst="rect">
                      <a:avLst/>
                    </a:prstGeom>
                    <a:solidFill>
                      <a:srgbClr val="D0E0E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678" name="Google Shape;678;p24"/>
                    <p:cNvSpPr/>
                    <p:nvPr/>
                  </p:nvSpPr>
                  <p:spPr>
                    <a:xfrm>
                      <a:off x="171575" y="1714625"/>
                      <a:ext cx="668100" cy="3801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Input</a:t>
                      </a:r>
                      <a:endParaRPr sz="800"/>
                    </a:p>
                  </p:txBody>
                </p:sp>
                <p:sp>
                  <p:nvSpPr>
                    <p:cNvPr id="679" name="Google Shape;679;p24"/>
                    <p:cNvSpPr/>
                    <p:nvPr/>
                  </p:nvSpPr>
                  <p:spPr>
                    <a:xfrm>
                      <a:off x="824893" y="1714627"/>
                      <a:ext cx="1521600" cy="3801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Preprocessing</a:t>
                      </a:r>
                      <a:endParaRPr sz="800"/>
                    </a:p>
                  </p:txBody>
                </p:sp>
                <p:sp>
                  <p:nvSpPr>
                    <p:cNvPr id="680" name="Google Shape;680;p24"/>
                    <p:cNvSpPr/>
                    <p:nvPr/>
                  </p:nvSpPr>
                  <p:spPr>
                    <a:xfrm>
                      <a:off x="4490161" y="1714625"/>
                      <a:ext cx="1542300" cy="3801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Shared Network</a:t>
                      </a:r>
                      <a:endParaRPr sz="800"/>
                    </a:p>
                  </p:txBody>
                </p:sp>
                <p:sp>
                  <p:nvSpPr>
                    <p:cNvPr id="681" name="Google Shape;681;p24"/>
                    <p:cNvSpPr/>
                    <p:nvPr/>
                  </p:nvSpPr>
                  <p:spPr>
                    <a:xfrm>
                      <a:off x="8092513" y="1714627"/>
                      <a:ext cx="993600" cy="3801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 MTL Head</a:t>
                      </a:r>
                      <a:endParaRPr sz="600"/>
                    </a:p>
                  </p:txBody>
                </p:sp>
              </p:grpSp>
            </p:grpSp>
            <p:grpSp>
              <p:nvGrpSpPr>
                <p:cNvPr id="682" name="Google Shape;682;p24"/>
                <p:cNvGrpSpPr/>
                <p:nvPr/>
              </p:nvGrpSpPr>
              <p:grpSpPr>
                <a:xfrm>
                  <a:off x="1678888" y="594100"/>
                  <a:ext cx="6729243" cy="1403991"/>
                  <a:chOff x="2350869" y="1843832"/>
                  <a:chExt cx="6771225" cy="1317312"/>
                </a:xfrm>
              </p:grpSpPr>
              <p:sp>
                <p:nvSpPr>
                  <p:cNvPr id="683" name="Google Shape;683;p24"/>
                  <p:cNvSpPr/>
                  <p:nvPr/>
                </p:nvSpPr>
                <p:spPr>
                  <a:xfrm>
                    <a:off x="2350869" y="1843844"/>
                    <a:ext cx="5925600" cy="131730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684" name="Google Shape;684;p24"/>
                  <p:cNvSpPr/>
                  <p:nvPr/>
                </p:nvSpPr>
                <p:spPr>
                  <a:xfrm>
                    <a:off x="8161494" y="1843832"/>
                    <a:ext cx="960600" cy="42600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685" name="Google Shape;685;p24"/>
              <p:cNvGrpSpPr/>
              <p:nvPr/>
            </p:nvGrpSpPr>
            <p:grpSpPr>
              <a:xfrm>
                <a:off x="152975" y="1928700"/>
                <a:ext cx="8927761" cy="1522600"/>
                <a:chOff x="152975" y="1928700"/>
                <a:chExt cx="8927761" cy="1522600"/>
              </a:xfrm>
            </p:grpSpPr>
            <p:cxnSp>
              <p:nvCxnSpPr>
                <p:cNvPr id="686" name="Google Shape;686;p24"/>
                <p:cNvCxnSpPr/>
                <p:nvPr/>
              </p:nvCxnSpPr>
              <p:spPr>
                <a:xfrm flipH="1" rot="10800000">
                  <a:off x="8188042" y="2087474"/>
                  <a:ext cx="314400" cy="6042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rgbClr val="CC0000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cxnSp>
              <p:nvCxnSpPr>
                <p:cNvPr id="687" name="Google Shape;687;p24"/>
                <p:cNvCxnSpPr>
                  <a:stCxn id="688" idx="3"/>
                  <a:endCxn id="689" idx="1"/>
                </p:cNvCxnSpPr>
                <p:nvPr/>
              </p:nvCxnSpPr>
              <p:spPr>
                <a:xfrm>
                  <a:off x="8187967" y="2691674"/>
                  <a:ext cx="290400" cy="5871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rgbClr val="CC0000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grpSp>
              <p:nvGrpSpPr>
                <p:cNvPr id="690" name="Google Shape;690;p24"/>
                <p:cNvGrpSpPr/>
                <p:nvPr/>
              </p:nvGrpSpPr>
              <p:grpSpPr>
                <a:xfrm>
                  <a:off x="152975" y="1928700"/>
                  <a:ext cx="8927761" cy="1522600"/>
                  <a:chOff x="152975" y="1928700"/>
                  <a:chExt cx="8927761" cy="1522600"/>
                </a:xfrm>
              </p:grpSpPr>
              <p:cxnSp>
                <p:nvCxnSpPr>
                  <p:cNvPr id="691" name="Google Shape;691;p24"/>
                  <p:cNvCxnSpPr>
                    <a:stCxn id="692" idx="3"/>
                    <a:endCxn id="693" idx="1"/>
                  </p:cNvCxnSpPr>
                  <p:nvPr/>
                </p:nvCxnSpPr>
                <p:spPr>
                  <a:xfrm>
                    <a:off x="842975" y="2690000"/>
                    <a:ext cx="188400" cy="0"/>
                  </a:xfrm>
                  <a:prstGeom prst="straightConnector1">
                    <a:avLst/>
                  </a:prstGeom>
                  <a:noFill/>
                  <a:ln cap="flat" cmpd="sng" w="19050">
                    <a:solidFill>
                      <a:srgbClr val="6D9EEB"/>
                    </a:solidFill>
                    <a:prstDash val="solid"/>
                    <a:round/>
                    <a:headEnd len="med" w="med" type="none"/>
                    <a:tailEnd len="med" w="med" type="triangle"/>
                  </a:ln>
                </p:spPr>
              </p:cxnSp>
              <p:grpSp>
                <p:nvGrpSpPr>
                  <p:cNvPr id="694" name="Google Shape;694;p24"/>
                  <p:cNvGrpSpPr/>
                  <p:nvPr/>
                </p:nvGrpSpPr>
                <p:grpSpPr>
                  <a:xfrm>
                    <a:off x="2500337" y="2198162"/>
                    <a:ext cx="5687629" cy="957886"/>
                    <a:chOff x="1895403" y="1517302"/>
                    <a:chExt cx="6773406" cy="1054476"/>
                  </a:xfrm>
                </p:grpSpPr>
                <p:sp>
                  <p:nvSpPr>
                    <p:cNvPr id="695" name="Google Shape;695;p24"/>
                    <p:cNvSpPr/>
                    <p:nvPr/>
                  </p:nvSpPr>
                  <p:spPr>
                    <a:xfrm>
                      <a:off x="1895403" y="1549350"/>
                      <a:ext cx="483000" cy="10224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D9EAD3"/>
                    </a:solidFill>
                    <a:ln cap="flat" cmpd="sng" w="1905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32</a:t>
                      </a:r>
                      <a:endParaRPr sz="800"/>
                    </a:p>
                  </p:txBody>
                </p:sp>
                <p:sp>
                  <p:nvSpPr>
                    <p:cNvPr id="696" name="Google Shape;696;p24"/>
                    <p:cNvSpPr/>
                    <p:nvPr/>
                  </p:nvSpPr>
                  <p:spPr>
                    <a:xfrm>
                      <a:off x="2592393" y="1549350"/>
                      <a:ext cx="483000" cy="10224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D9EAD3"/>
                    </a:solidFill>
                    <a:ln cap="flat" cmpd="sng" w="1905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64</a:t>
                      </a:r>
                      <a:endParaRPr sz="800"/>
                    </a:p>
                  </p:txBody>
                </p:sp>
                <p:sp>
                  <p:nvSpPr>
                    <p:cNvPr id="697" name="Google Shape;697;p24"/>
                    <p:cNvSpPr/>
                    <p:nvPr/>
                  </p:nvSpPr>
                  <p:spPr>
                    <a:xfrm>
                      <a:off x="3269762" y="1549350"/>
                      <a:ext cx="483000" cy="10224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D9EAD3"/>
                    </a:solidFill>
                    <a:ln cap="flat" cmpd="sng" w="1905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64</a:t>
                      </a:r>
                      <a:endParaRPr sz="800"/>
                    </a:p>
                  </p:txBody>
                </p:sp>
                <p:sp>
                  <p:nvSpPr>
                    <p:cNvPr id="698" name="Google Shape;698;p24"/>
                    <p:cNvSpPr/>
                    <p:nvPr/>
                  </p:nvSpPr>
                  <p:spPr>
                    <a:xfrm>
                      <a:off x="3947133" y="1547533"/>
                      <a:ext cx="483000" cy="10224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D9EAD3"/>
                    </a:solidFill>
                    <a:ln cap="flat" cmpd="sng" w="1905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96</a:t>
                      </a:r>
                      <a:endParaRPr sz="800"/>
                    </a:p>
                  </p:txBody>
                </p:sp>
                <p:cxnSp>
                  <p:nvCxnSpPr>
                    <p:cNvPr id="699" name="Google Shape;699;p24"/>
                    <p:cNvCxnSpPr>
                      <a:stCxn id="695" idx="3"/>
                      <a:endCxn id="696" idx="1"/>
                    </p:cNvCxnSpPr>
                    <p:nvPr/>
                  </p:nvCxnSpPr>
                  <p:spPr>
                    <a:xfrm>
                      <a:off x="2378403" y="2060550"/>
                      <a:ext cx="213900" cy="0"/>
                    </a:xfrm>
                    <a:prstGeom prst="straightConnector1">
                      <a:avLst/>
                    </a:prstGeom>
                    <a:noFill/>
                    <a:ln cap="flat" cmpd="sng" w="19050">
                      <a:solidFill>
                        <a:srgbClr val="6AA84F"/>
                      </a:solidFill>
                      <a:prstDash val="solid"/>
                      <a:round/>
                      <a:headEnd len="med" w="med" type="none"/>
                      <a:tailEnd len="med" w="med" type="triangle"/>
                    </a:ln>
                  </p:spPr>
                </p:cxnSp>
                <p:cxnSp>
                  <p:nvCxnSpPr>
                    <p:cNvPr id="700" name="Google Shape;700;p24"/>
                    <p:cNvCxnSpPr>
                      <a:stCxn id="696" idx="3"/>
                      <a:endCxn id="697" idx="1"/>
                    </p:cNvCxnSpPr>
                    <p:nvPr/>
                  </p:nvCxnSpPr>
                  <p:spPr>
                    <a:xfrm>
                      <a:off x="3075393" y="2060550"/>
                      <a:ext cx="194400" cy="0"/>
                    </a:xfrm>
                    <a:prstGeom prst="straightConnector1">
                      <a:avLst/>
                    </a:prstGeom>
                    <a:noFill/>
                    <a:ln cap="flat" cmpd="sng" w="19050">
                      <a:solidFill>
                        <a:srgbClr val="6AA84F"/>
                      </a:solidFill>
                      <a:prstDash val="solid"/>
                      <a:round/>
                      <a:headEnd len="med" w="med" type="none"/>
                      <a:tailEnd len="med" w="med" type="triangle"/>
                    </a:ln>
                  </p:spPr>
                </p:cxnSp>
                <p:sp>
                  <p:nvSpPr>
                    <p:cNvPr id="701" name="Google Shape;701;p24"/>
                    <p:cNvSpPr/>
                    <p:nvPr/>
                  </p:nvSpPr>
                  <p:spPr>
                    <a:xfrm>
                      <a:off x="4589297" y="1517302"/>
                      <a:ext cx="483000" cy="2115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9FC5E8"/>
                    </a:solidFill>
                    <a:ln cap="flat" cmpd="sng" w="1905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p:txBody>
                </p:sp>
                <p:sp>
                  <p:nvSpPr>
                    <p:cNvPr id="702" name="Google Shape;702;p24"/>
                    <p:cNvSpPr/>
                    <p:nvPr/>
                  </p:nvSpPr>
                  <p:spPr>
                    <a:xfrm>
                      <a:off x="5274393" y="1549350"/>
                      <a:ext cx="483000" cy="10224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D9D2E9"/>
                    </a:solidFill>
                    <a:ln cap="flat" cmpd="sng" w="19050">
                      <a:solidFill>
                        <a:srgbClr val="20124D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64</a:t>
                      </a:r>
                      <a:endParaRPr sz="800"/>
                    </a:p>
                  </p:txBody>
                </p:sp>
                <p:cxnSp>
                  <p:nvCxnSpPr>
                    <p:cNvPr id="703" name="Google Shape;703;p24"/>
                    <p:cNvCxnSpPr>
                      <a:stCxn id="698" idx="3"/>
                      <a:endCxn id="701" idx="1"/>
                    </p:cNvCxnSpPr>
                    <p:nvPr/>
                  </p:nvCxnSpPr>
                  <p:spPr>
                    <a:xfrm flipH="1" rot="10800000">
                      <a:off x="4430133" y="1623133"/>
                      <a:ext cx="159300" cy="435600"/>
                    </a:xfrm>
                    <a:prstGeom prst="straightConnector1">
                      <a:avLst/>
                    </a:prstGeom>
                    <a:noFill/>
                    <a:ln cap="flat" cmpd="sng" w="19050">
                      <a:solidFill>
                        <a:srgbClr val="6AA84F"/>
                      </a:solidFill>
                      <a:prstDash val="solid"/>
                      <a:round/>
                      <a:headEnd len="med" w="med" type="none"/>
                      <a:tailEnd len="med" w="med" type="triangle"/>
                    </a:ln>
                  </p:spPr>
                </p:cxnSp>
                <p:cxnSp>
                  <p:nvCxnSpPr>
                    <p:cNvPr id="704" name="Google Shape;704;p24"/>
                    <p:cNvCxnSpPr>
                      <a:stCxn id="701" idx="3"/>
                      <a:endCxn id="702" idx="1"/>
                    </p:cNvCxnSpPr>
                    <p:nvPr/>
                  </p:nvCxnSpPr>
                  <p:spPr>
                    <a:xfrm>
                      <a:off x="5072297" y="1623052"/>
                      <a:ext cx="202200" cy="437400"/>
                    </a:xfrm>
                    <a:prstGeom prst="straightConnector1">
                      <a:avLst/>
                    </a:prstGeom>
                    <a:noFill/>
                    <a:ln cap="flat" cmpd="sng" w="19050">
                      <a:solidFill>
                        <a:srgbClr val="6FA8DC"/>
                      </a:solidFill>
                      <a:prstDash val="solid"/>
                      <a:round/>
                      <a:headEnd len="med" w="med" type="none"/>
                      <a:tailEnd len="med" w="med" type="triangle"/>
                    </a:ln>
                  </p:spPr>
                </p:cxnSp>
                <p:sp>
                  <p:nvSpPr>
                    <p:cNvPr id="705" name="Google Shape;705;p24"/>
                    <p:cNvSpPr/>
                    <p:nvPr/>
                  </p:nvSpPr>
                  <p:spPr>
                    <a:xfrm>
                      <a:off x="7299297" y="1549377"/>
                      <a:ext cx="597600" cy="10224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F4CCCC"/>
                    </a:solidFill>
                    <a:ln cap="flat" cmpd="sng" w="19050">
                      <a:solidFill>
                        <a:srgbClr val="66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512</a:t>
                      </a:r>
                      <a:endParaRPr sz="800"/>
                    </a:p>
                  </p:txBody>
                </p:sp>
                <p:sp>
                  <p:nvSpPr>
                    <p:cNvPr id="688" name="Google Shape;688;p24"/>
                    <p:cNvSpPr/>
                    <p:nvPr/>
                  </p:nvSpPr>
                  <p:spPr>
                    <a:xfrm>
                      <a:off x="8071209" y="1549377"/>
                      <a:ext cx="597600" cy="10224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F4CCCC"/>
                    </a:solidFill>
                    <a:ln cap="flat" cmpd="sng" w="19050">
                      <a:solidFill>
                        <a:srgbClr val="66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512</a:t>
                      </a:r>
                      <a:endParaRPr sz="800"/>
                    </a:p>
                  </p:txBody>
                </p:sp>
              </p:grpSp>
              <p:grpSp>
                <p:nvGrpSpPr>
                  <p:cNvPr id="706" name="Google Shape;706;p24"/>
                  <p:cNvGrpSpPr/>
                  <p:nvPr/>
                </p:nvGrpSpPr>
                <p:grpSpPr>
                  <a:xfrm>
                    <a:off x="8478326" y="1928700"/>
                    <a:ext cx="602410" cy="1522600"/>
                    <a:chOff x="8478326" y="1928700"/>
                    <a:chExt cx="602410" cy="1522600"/>
                  </a:xfrm>
                </p:grpSpPr>
                <p:sp>
                  <p:nvSpPr>
                    <p:cNvPr id="707" name="Google Shape;707;p24"/>
                    <p:cNvSpPr/>
                    <p:nvPr/>
                  </p:nvSpPr>
                  <p:spPr>
                    <a:xfrm>
                      <a:off x="8478336" y="1928700"/>
                      <a:ext cx="602400" cy="3453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A4C2F4"/>
                    </a:solidFill>
                    <a:ln cap="flat" cmpd="sng" w="19050">
                      <a:solidFill>
                        <a:srgbClr val="1C4587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FC 1</a:t>
                      </a:r>
                      <a:endParaRPr sz="600"/>
                    </a:p>
                  </p:txBody>
                </p:sp>
                <p:sp>
                  <p:nvSpPr>
                    <p:cNvPr id="708" name="Google Shape;708;p24"/>
                    <p:cNvSpPr/>
                    <p:nvPr/>
                  </p:nvSpPr>
                  <p:spPr>
                    <a:xfrm>
                      <a:off x="8478336" y="2406722"/>
                      <a:ext cx="602400" cy="3453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A4C2F4"/>
                    </a:solidFill>
                    <a:ln cap="flat" cmpd="sng" w="19050">
                      <a:solidFill>
                        <a:srgbClr val="1C4587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FC </a:t>
                      </a:r>
                      <a:endParaRPr sz="600"/>
                    </a:p>
                  </p:txBody>
                </p:sp>
                <p:sp>
                  <p:nvSpPr>
                    <p:cNvPr id="689" name="Google Shape;689;p24"/>
                    <p:cNvSpPr/>
                    <p:nvPr/>
                  </p:nvSpPr>
                  <p:spPr>
                    <a:xfrm>
                      <a:off x="8478326" y="3106000"/>
                      <a:ext cx="602400" cy="3453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A4C2F4"/>
                    </a:solidFill>
                    <a:ln cap="flat" cmpd="sng" w="19050">
                      <a:solidFill>
                        <a:srgbClr val="1C4587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FC n</a:t>
                      </a:r>
                      <a:endParaRPr sz="600"/>
                    </a:p>
                  </p:txBody>
                </p:sp>
              </p:grpSp>
              <p:cxnSp>
                <p:nvCxnSpPr>
                  <p:cNvPr id="709" name="Google Shape;709;p24"/>
                  <p:cNvCxnSpPr>
                    <a:stCxn id="693" idx="3"/>
                    <a:endCxn id="695" idx="1"/>
                  </p:cNvCxnSpPr>
                  <p:nvPr/>
                </p:nvCxnSpPr>
                <p:spPr>
                  <a:xfrm>
                    <a:off x="2224900" y="2690000"/>
                    <a:ext cx="275400" cy="1500"/>
                  </a:xfrm>
                  <a:prstGeom prst="straightConnector1">
                    <a:avLst/>
                  </a:prstGeom>
                  <a:noFill/>
                  <a:ln cap="flat" cmpd="sng" w="19050">
                    <a:solidFill>
                      <a:srgbClr val="F6B26B"/>
                    </a:solidFill>
                    <a:prstDash val="solid"/>
                    <a:round/>
                    <a:headEnd len="med" w="med" type="none"/>
                    <a:tailEnd len="med" w="med" type="triangle"/>
                  </a:ln>
                </p:spPr>
              </p:cxnSp>
              <p:cxnSp>
                <p:nvCxnSpPr>
                  <p:cNvPr id="710" name="Google Shape;710;p24"/>
                  <p:cNvCxnSpPr>
                    <a:stCxn id="688" idx="3"/>
                    <a:endCxn id="708" idx="1"/>
                  </p:cNvCxnSpPr>
                  <p:nvPr/>
                </p:nvCxnSpPr>
                <p:spPr>
                  <a:xfrm flipH="1" rot="10800000">
                    <a:off x="8187967" y="2579474"/>
                    <a:ext cx="290400" cy="112200"/>
                  </a:xfrm>
                  <a:prstGeom prst="straightConnector1">
                    <a:avLst/>
                  </a:prstGeom>
                  <a:noFill/>
                  <a:ln cap="flat" cmpd="sng" w="19050">
                    <a:solidFill>
                      <a:srgbClr val="CC0000"/>
                    </a:solidFill>
                    <a:prstDash val="solid"/>
                    <a:round/>
                    <a:headEnd len="med" w="med" type="none"/>
                    <a:tailEnd len="med" w="med" type="triangle"/>
                  </a:ln>
                </p:spPr>
              </p:cxnSp>
              <p:sp>
                <p:nvSpPr>
                  <p:cNvPr id="693" name="Google Shape;693;p24"/>
                  <p:cNvSpPr/>
                  <p:nvPr/>
                </p:nvSpPr>
                <p:spPr>
                  <a:xfrm>
                    <a:off x="1031500" y="2216600"/>
                    <a:ext cx="1193400" cy="9468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rgbClr val="FCE5CD"/>
                  </a:solidFill>
                  <a:ln cap="flat" cmpd="sng" w="19050">
                    <a:solidFill>
                      <a:srgbClr val="E69138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100"/>
                      <a:buFont typeface="Arial"/>
                      <a:buNone/>
                    </a:pPr>
                    <a:r>
                      <a:rPr lang="en" sz="700">
                        <a:solidFill>
                          <a:srgbClr val="000000"/>
                        </a:solidFill>
                      </a:rPr>
                      <a:t>Crop, </a:t>
                    </a:r>
                    <a:endParaRPr sz="700">
                      <a:solidFill>
                        <a:srgbClr val="000000"/>
                      </a:solidFill>
                    </a:endParaRPr>
                  </a:p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100"/>
                      <a:buFont typeface="Arial"/>
                      <a:buNone/>
                    </a:pPr>
                    <a:r>
                      <a:rPr lang="en" sz="700">
                        <a:solidFill>
                          <a:srgbClr val="000000"/>
                        </a:solidFill>
                      </a:rPr>
                      <a:t>Reshape, Normalize</a:t>
                    </a:r>
                    <a:endParaRPr sz="700">
                      <a:solidFill>
                        <a:srgbClr val="000000"/>
                      </a:solidFill>
                    </a:endParaRPr>
                  </a:p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100"/>
                      <a:buFont typeface="Arial"/>
                      <a:buNone/>
                    </a:pPr>
                    <a:r>
                      <a:rPr lang="en" sz="700">
                        <a:solidFill>
                          <a:srgbClr val="000000"/>
                        </a:solidFill>
                      </a:rPr>
                      <a:t>100x100x40</a:t>
                    </a:r>
                    <a:endParaRPr sz="700"/>
                  </a:p>
                </p:txBody>
              </p:sp>
              <p:sp>
                <p:nvSpPr>
                  <p:cNvPr id="692" name="Google Shape;692;p24"/>
                  <p:cNvSpPr/>
                  <p:nvPr/>
                </p:nvSpPr>
                <p:spPr>
                  <a:xfrm>
                    <a:off x="152975" y="2216600"/>
                    <a:ext cx="690000" cy="9468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rgbClr val="CFE2F3"/>
                  </a:solidFill>
                  <a:ln cap="flat" cmpd="sng" w="19050">
                    <a:solidFill>
                      <a:srgbClr val="07376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700"/>
                      <a:t>Raw Video Input</a:t>
                    </a:r>
                    <a:endParaRPr sz="700"/>
                  </a:p>
                </p:txBody>
              </p:sp>
            </p:grpSp>
          </p:grpSp>
        </p:grpSp>
        <p:sp>
          <p:nvSpPr>
            <p:cNvPr id="711" name="Google Shape;711;p24"/>
            <p:cNvSpPr/>
            <p:nvPr/>
          </p:nvSpPr>
          <p:spPr>
            <a:xfrm>
              <a:off x="4688975" y="1951813"/>
              <a:ext cx="405600" cy="192000"/>
            </a:xfrm>
            <a:prstGeom prst="roundRect">
              <a:avLst>
                <a:gd fmla="val 16667" name="adj"/>
              </a:avLst>
            </a:prstGeom>
            <a:solidFill>
              <a:srgbClr val="9FC5E8"/>
            </a:solidFill>
            <a:ln cap="flat" cmpd="sng" w="19050">
              <a:solidFill>
                <a:srgbClr val="6FA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3</a:t>
              </a:r>
              <a:endParaRPr sz="1000"/>
            </a:p>
          </p:txBody>
        </p:sp>
        <p:sp>
          <p:nvSpPr>
            <p:cNvPr id="712" name="Google Shape;712;p24"/>
            <p:cNvSpPr/>
            <p:nvPr/>
          </p:nvSpPr>
          <p:spPr>
            <a:xfrm>
              <a:off x="4686175" y="2209375"/>
              <a:ext cx="405600" cy="192000"/>
            </a:xfrm>
            <a:prstGeom prst="roundRect">
              <a:avLst>
                <a:gd fmla="val 16667" name="adj"/>
              </a:avLst>
            </a:prstGeom>
            <a:solidFill>
              <a:srgbClr val="9FC5E8"/>
            </a:solidFill>
            <a:ln cap="flat" cmpd="sng" w="19050">
              <a:solidFill>
                <a:srgbClr val="6FA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5</a:t>
              </a:r>
              <a:endParaRPr sz="1000"/>
            </a:p>
          </p:txBody>
        </p:sp>
        <p:sp>
          <p:nvSpPr>
            <p:cNvPr id="713" name="Google Shape;713;p24"/>
            <p:cNvSpPr/>
            <p:nvPr/>
          </p:nvSpPr>
          <p:spPr>
            <a:xfrm>
              <a:off x="4686188" y="2466963"/>
              <a:ext cx="405600" cy="192000"/>
            </a:xfrm>
            <a:prstGeom prst="roundRect">
              <a:avLst>
                <a:gd fmla="val 16667" name="adj"/>
              </a:avLst>
            </a:prstGeom>
            <a:solidFill>
              <a:srgbClr val="B4A7D6"/>
            </a:solidFill>
            <a:ln cap="flat" cmpd="sng" w="19050">
              <a:solidFill>
                <a:srgbClr val="674E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2</a:t>
              </a:r>
              <a:endParaRPr sz="1000"/>
            </a:p>
          </p:txBody>
        </p:sp>
        <p:cxnSp>
          <p:nvCxnSpPr>
            <p:cNvPr id="714" name="Google Shape;714;p24"/>
            <p:cNvCxnSpPr>
              <a:stCxn id="698" idx="3"/>
              <a:endCxn id="711" idx="1"/>
            </p:cNvCxnSpPr>
            <p:nvPr/>
          </p:nvCxnSpPr>
          <p:spPr>
            <a:xfrm flipH="1" rot="10800000">
              <a:off x="4552550" y="2047937"/>
              <a:ext cx="136500" cy="138000"/>
            </a:xfrm>
            <a:prstGeom prst="straightConnector1">
              <a:avLst/>
            </a:prstGeom>
            <a:noFill/>
            <a:ln cap="flat" cmpd="sng" w="1905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15" name="Google Shape;715;p24"/>
            <p:cNvCxnSpPr>
              <a:stCxn id="698" idx="3"/>
              <a:endCxn id="712" idx="1"/>
            </p:cNvCxnSpPr>
            <p:nvPr/>
          </p:nvCxnSpPr>
          <p:spPr>
            <a:xfrm>
              <a:off x="4552550" y="2185937"/>
              <a:ext cx="133500" cy="119400"/>
            </a:xfrm>
            <a:prstGeom prst="straightConnector1">
              <a:avLst/>
            </a:prstGeom>
            <a:noFill/>
            <a:ln cap="flat" cmpd="sng" w="1905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16" name="Google Shape;716;p24"/>
            <p:cNvCxnSpPr>
              <a:stCxn id="698" idx="3"/>
              <a:endCxn id="713" idx="1"/>
            </p:cNvCxnSpPr>
            <p:nvPr/>
          </p:nvCxnSpPr>
          <p:spPr>
            <a:xfrm>
              <a:off x="4552550" y="2185937"/>
              <a:ext cx="133500" cy="377100"/>
            </a:xfrm>
            <a:prstGeom prst="straightConnector1">
              <a:avLst/>
            </a:prstGeom>
            <a:noFill/>
            <a:ln cap="flat" cmpd="sng" w="1905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17" name="Google Shape;717;p24"/>
            <p:cNvCxnSpPr>
              <a:stCxn id="712" idx="3"/>
              <a:endCxn id="702" idx="1"/>
            </p:cNvCxnSpPr>
            <p:nvPr/>
          </p:nvCxnSpPr>
          <p:spPr>
            <a:xfrm flipH="1" rot="10800000">
              <a:off x="5091775" y="2187475"/>
              <a:ext cx="169800" cy="117900"/>
            </a:xfrm>
            <a:prstGeom prst="straightConnector1">
              <a:avLst/>
            </a:prstGeom>
            <a:noFill/>
            <a:ln cap="flat" cmpd="sng" w="19050">
              <a:solidFill>
                <a:srgbClr val="6FA8D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18" name="Google Shape;718;p24"/>
            <p:cNvCxnSpPr>
              <a:stCxn id="713" idx="3"/>
              <a:endCxn id="702" idx="1"/>
            </p:cNvCxnSpPr>
            <p:nvPr/>
          </p:nvCxnSpPr>
          <p:spPr>
            <a:xfrm flipH="1" rot="10800000">
              <a:off x="5091788" y="2187663"/>
              <a:ext cx="169800" cy="375300"/>
            </a:xfrm>
            <a:prstGeom prst="straightConnector1">
              <a:avLst/>
            </a:prstGeom>
            <a:noFill/>
            <a:ln cap="flat" cmpd="sng" w="19050">
              <a:solidFill>
                <a:srgbClr val="674EA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719" name="Google Shape;719;p24"/>
            <p:cNvSpPr/>
            <p:nvPr/>
          </p:nvSpPr>
          <p:spPr>
            <a:xfrm>
              <a:off x="5838250" y="1679125"/>
              <a:ext cx="405600" cy="192000"/>
            </a:xfrm>
            <a:prstGeom prst="roundRect">
              <a:avLst>
                <a:gd fmla="val 16667" name="adj"/>
              </a:avLst>
            </a:prstGeom>
            <a:solidFill>
              <a:srgbClr val="9FC5E8"/>
            </a:solidFill>
            <a:ln cap="flat" cmpd="sng" w="19050">
              <a:solidFill>
                <a:srgbClr val="6FA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1</a:t>
              </a:r>
              <a:endParaRPr sz="1000"/>
            </a:p>
          </p:txBody>
        </p:sp>
        <p:cxnSp>
          <p:nvCxnSpPr>
            <p:cNvPr id="720" name="Google Shape;720;p24"/>
            <p:cNvCxnSpPr>
              <a:stCxn id="711" idx="3"/>
              <a:endCxn id="702" idx="1"/>
            </p:cNvCxnSpPr>
            <p:nvPr/>
          </p:nvCxnSpPr>
          <p:spPr>
            <a:xfrm>
              <a:off x="5094575" y="2047813"/>
              <a:ext cx="166800" cy="139800"/>
            </a:xfrm>
            <a:prstGeom prst="straightConnector1">
              <a:avLst/>
            </a:prstGeom>
            <a:noFill/>
            <a:ln cap="flat" cmpd="sng" w="19050">
              <a:solidFill>
                <a:srgbClr val="6FA8D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721" name="Google Shape;721;p24"/>
            <p:cNvSpPr/>
            <p:nvPr/>
          </p:nvSpPr>
          <p:spPr>
            <a:xfrm>
              <a:off x="5838250" y="1945875"/>
              <a:ext cx="405600" cy="192000"/>
            </a:xfrm>
            <a:prstGeom prst="roundRect">
              <a:avLst>
                <a:gd fmla="val 16667" name="adj"/>
              </a:avLst>
            </a:prstGeom>
            <a:solidFill>
              <a:srgbClr val="9FC5E8"/>
            </a:solidFill>
            <a:ln cap="flat" cmpd="sng" w="19050">
              <a:solidFill>
                <a:srgbClr val="6FA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3</a:t>
              </a:r>
              <a:endParaRPr sz="1000"/>
            </a:p>
          </p:txBody>
        </p:sp>
        <p:sp>
          <p:nvSpPr>
            <p:cNvPr id="722" name="Google Shape;722;p24"/>
            <p:cNvSpPr/>
            <p:nvPr/>
          </p:nvSpPr>
          <p:spPr>
            <a:xfrm>
              <a:off x="5838250" y="2212625"/>
              <a:ext cx="405600" cy="192000"/>
            </a:xfrm>
            <a:prstGeom prst="roundRect">
              <a:avLst>
                <a:gd fmla="val 16667" name="adj"/>
              </a:avLst>
            </a:prstGeom>
            <a:solidFill>
              <a:srgbClr val="9FC5E8"/>
            </a:solidFill>
            <a:ln cap="flat" cmpd="sng" w="19050">
              <a:solidFill>
                <a:srgbClr val="6FA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5</a:t>
              </a:r>
              <a:endParaRPr sz="1000"/>
            </a:p>
          </p:txBody>
        </p:sp>
        <p:sp>
          <p:nvSpPr>
            <p:cNvPr id="723" name="Google Shape;723;p24"/>
            <p:cNvSpPr/>
            <p:nvPr/>
          </p:nvSpPr>
          <p:spPr>
            <a:xfrm>
              <a:off x="5838250" y="2472125"/>
              <a:ext cx="405600" cy="192000"/>
            </a:xfrm>
            <a:prstGeom prst="roundRect">
              <a:avLst>
                <a:gd fmla="val 16667" name="adj"/>
              </a:avLst>
            </a:prstGeom>
            <a:solidFill>
              <a:srgbClr val="B4A7D6"/>
            </a:solidFill>
            <a:ln cap="flat" cmpd="sng" w="19050">
              <a:solidFill>
                <a:srgbClr val="674E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2</a:t>
              </a:r>
              <a:endParaRPr sz="1000"/>
            </a:p>
          </p:txBody>
        </p:sp>
        <p:cxnSp>
          <p:nvCxnSpPr>
            <p:cNvPr id="724" name="Google Shape;724;p24"/>
            <p:cNvCxnSpPr>
              <a:stCxn id="702" idx="3"/>
              <a:endCxn id="719" idx="1"/>
            </p:cNvCxnSpPr>
            <p:nvPr/>
          </p:nvCxnSpPr>
          <p:spPr>
            <a:xfrm flipH="1" rot="10800000">
              <a:off x="5667050" y="1775087"/>
              <a:ext cx="171300" cy="412500"/>
            </a:xfrm>
            <a:prstGeom prst="straightConnector1">
              <a:avLst/>
            </a:prstGeom>
            <a:noFill/>
            <a:ln cap="flat" cmpd="sng" w="19050">
              <a:solidFill>
                <a:srgbClr val="351C75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25" name="Google Shape;725;p24"/>
            <p:cNvCxnSpPr>
              <a:stCxn id="702" idx="3"/>
              <a:endCxn id="722" idx="1"/>
            </p:cNvCxnSpPr>
            <p:nvPr/>
          </p:nvCxnSpPr>
          <p:spPr>
            <a:xfrm>
              <a:off x="5667050" y="2187587"/>
              <a:ext cx="171300" cy="120900"/>
            </a:xfrm>
            <a:prstGeom prst="straightConnector1">
              <a:avLst/>
            </a:prstGeom>
            <a:noFill/>
            <a:ln cap="flat" cmpd="sng" w="19050">
              <a:solidFill>
                <a:srgbClr val="351C75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26" name="Google Shape;726;p24"/>
            <p:cNvCxnSpPr>
              <a:stCxn id="702" idx="3"/>
              <a:endCxn id="721" idx="1"/>
            </p:cNvCxnSpPr>
            <p:nvPr/>
          </p:nvCxnSpPr>
          <p:spPr>
            <a:xfrm flipH="1" rot="10800000">
              <a:off x="5667050" y="2041787"/>
              <a:ext cx="171300" cy="145800"/>
            </a:xfrm>
            <a:prstGeom prst="straightConnector1">
              <a:avLst/>
            </a:prstGeom>
            <a:noFill/>
            <a:ln cap="flat" cmpd="sng" w="19050">
              <a:solidFill>
                <a:srgbClr val="351C75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27" name="Google Shape;727;p24"/>
            <p:cNvCxnSpPr>
              <a:stCxn id="702" idx="3"/>
              <a:endCxn id="723" idx="1"/>
            </p:cNvCxnSpPr>
            <p:nvPr/>
          </p:nvCxnSpPr>
          <p:spPr>
            <a:xfrm>
              <a:off x="5667050" y="2187587"/>
              <a:ext cx="171300" cy="380400"/>
            </a:xfrm>
            <a:prstGeom prst="straightConnector1">
              <a:avLst/>
            </a:prstGeom>
            <a:noFill/>
            <a:ln cap="flat" cmpd="sng" w="19050">
              <a:solidFill>
                <a:srgbClr val="351C75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728" name="Google Shape;728;p24"/>
            <p:cNvSpPr/>
            <p:nvPr/>
          </p:nvSpPr>
          <p:spPr>
            <a:xfrm>
              <a:off x="6395938" y="1722438"/>
              <a:ext cx="405600" cy="928800"/>
            </a:xfrm>
            <a:prstGeom prst="roundRect">
              <a:avLst>
                <a:gd fmla="val 16667" name="adj"/>
              </a:avLst>
            </a:prstGeom>
            <a:solidFill>
              <a:srgbClr val="D9D2E9"/>
            </a:solidFill>
            <a:ln cap="flat" cmpd="sng" w="19050">
              <a:solidFill>
                <a:srgbClr val="20124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64</a:t>
              </a:r>
              <a:endParaRPr sz="1000"/>
            </a:p>
          </p:txBody>
        </p:sp>
        <p:cxnSp>
          <p:nvCxnSpPr>
            <p:cNvPr id="729" name="Google Shape;729;p24"/>
            <p:cNvCxnSpPr>
              <a:stCxn id="697" idx="3"/>
              <a:endCxn id="698" idx="1"/>
            </p:cNvCxnSpPr>
            <p:nvPr/>
          </p:nvCxnSpPr>
          <p:spPr>
            <a:xfrm flipH="1" rot="10800000">
              <a:off x="3983761" y="2186087"/>
              <a:ext cx="163200" cy="1500"/>
            </a:xfrm>
            <a:prstGeom prst="straightConnector1">
              <a:avLst/>
            </a:prstGeom>
            <a:noFill/>
            <a:ln cap="flat" cmpd="sng" w="1905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30" name="Google Shape;730;p24"/>
            <p:cNvCxnSpPr>
              <a:stCxn id="719" idx="3"/>
              <a:endCxn id="728" idx="1"/>
            </p:cNvCxnSpPr>
            <p:nvPr/>
          </p:nvCxnSpPr>
          <p:spPr>
            <a:xfrm>
              <a:off x="6243850" y="1775125"/>
              <a:ext cx="152100" cy="411600"/>
            </a:xfrm>
            <a:prstGeom prst="straightConnector1">
              <a:avLst/>
            </a:prstGeom>
            <a:noFill/>
            <a:ln cap="flat" cmpd="sng" w="19050">
              <a:solidFill>
                <a:srgbClr val="6FA8D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31" name="Google Shape;731;p24"/>
            <p:cNvCxnSpPr>
              <a:endCxn id="728" idx="1"/>
            </p:cNvCxnSpPr>
            <p:nvPr/>
          </p:nvCxnSpPr>
          <p:spPr>
            <a:xfrm>
              <a:off x="6243838" y="2041938"/>
              <a:ext cx="152100" cy="144900"/>
            </a:xfrm>
            <a:prstGeom prst="straightConnector1">
              <a:avLst/>
            </a:prstGeom>
            <a:noFill/>
            <a:ln cap="flat" cmpd="sng" w="19050">
              <a:solidFill>
                <a:srgbClr val="6FA8D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32" name="Google Shape;732;p24"/>
            <p:cNvCxnSpPr>
              <a:endCxn id="728" idx="1"/>
            </p:cNvCxnSpPr>
            <p:nvPr/>
          </p:nvCxnSpPr>
          <p:spPr>
            <a:xfrm flipH="1" rot="10800000">
              <a:off x="6243838" y="2186838"/>
              <a:ext cx="152100" cy="121800"/>
            </a:xfrm>
            <a:prstGeom prst="straightConnector1">
              <a:avLst/>
            </a:prstGeom>
            <a:noFill/>
            <a:ln cap="flat" cmpd="sng" w="19050">
              <a:solidFill>
                <a:srgbClr val="6FA8D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33" name="Google Shape;733;p24"/>
            <p:cNvCxnSpPr>
              <a:stCxn id="723" idx="3"/>
              <a:endCxn id="728" idx="1"/>
            </p:cNvCxnSpPr>
            <p:nvPr/>
          </p:nvCxnSpPr>
          <p:spPr>
            <a:xfrm flipH="1" rot="10800000">
              <a:off x="6243850" y="2186825"/>
              <a:ext cx="152100" cy="381300"/>
            </a:xfrm>
            <a:prstGeom prst="straightConnector1">
              <a:avLst/>
            </a:prstGeom>
            <a:noFill/>
            <a:ln cap="flat" cmpd="sng" w="19050">
              <a:solidFill>
                <a:srgbClr val="674EA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34" name="Google Shape;734;p24"/>
            <p:cNvCxnSpPr>
              <a:stCxn id="728" idx="3"/>
              <a:endCxn id="705" idx="1"/>
            </p:cNvCxnSpPr>
            <p:nvPr/>
          </p:nvCxnSpPr>
          <p:spPr>
            <a:xfrm>
              <a:off x="6801538" y="2186838"/>
              <a:ext cx="160200" cy="900"/>
            </a:xfrm>
            <a:prstGeom prst="straightConnector1">
              <a:avLst/>
            </a:prstGeom>
            <a:noFill/>
            <a:ln cap="flat" cmpd="sng" w="19050">
              <a:solidFill>
                <a:srgbClr val="20124D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735" name="Google Shape;735;p24"/>
            <p:cNvCxnSpPr>
              <a:stCxn id="705" idx="3"/>
              <a:endCxn id="688" idx="1"/>
            </p:cNvCxnSpPr>
            <p:nvPr/>
          </p:nvCxnSpPr>
          <p:spPr>
            <a:xfrm>
              <a:off x="7463592" y="2187612"/>
              <a:ext cx="146400" cy="0"/>
            </a:xfrm>
            <a:prstGeom prst="straightConnector1">
              <a:avLst/>
            </a:prstGeom>
            <a:noFill/>
            <a:ln cap="flat" cmpd="sng" w="19050">
              <a:solidFill>
                <a:srgbClr val="CC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cxnSp>
        <p:nvCxnSpPr>
          <p:cNvPr id="736" name="Google Shape;736;p24"/>
          <p:cNvCxnSpPr>
            <a:stCxn id="615" idx="0"/>
            <a:endCxn id="692" idx="2"/>
          </p:cNvCxnSpPr>
          <p:nvPr/>
        </p:nvCxnSpPr>
        <p:spPr>
          <a:xfrm rot="10800000">
            <a:off x="2733396" y="2063327"/>
            <a:ext cx="1425600" cy="6162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37" name="Google Shape;737;p24"/>
          <p:cNvCxnSpPr>
            <a:stCxn id="660" idx="0"/>
            <a:endCxn id="692" idx="2"/>
          </p:cNvCxnSpPr>
          <p:nvPr/>
        </p:nvCxnSpPr>
        <p:spPr>
          <a:xfrm rot="10800000">
            <a:off x="2733396" y="2063327"/>
            <a:ext cx="1425600" cy="1378200"/>
          </a:xfrm>
          <a:prstGeom prst="straightConnector1">
            <a:avLst/>
          </a:prstGeom>
          <a:noFill/>
          <a:ln cap="flat" cmpd="sng" w="19050">
            <a:solidFill>
              <a:srgbClr val="1155CC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38" name="Google Shape;738;p24"/>
          <p:cNvCxnSpPr>
            <a:endCxn id="707" idx="1"/>
          </p:cNvCxnSpPr>
          <p:nvPr/>
        </p:nvCxnSpPr>
        <p:spPr>
          <a:xfrm flipH="1" rot="10800000">
            <a:off x="6431394" y="1557189"/>
            <a:ext cx="1884300" cy="1514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39" name="Google Shape;739;p24"/>
          <p:cNvCxnSpPr>
            <a:endCxn id="689" idx="1"/>
          </p:cNvCxnSpPr>
          <p:nvPr/>
        </p:nvCxnSpPr>
        <p:spPr>
          <a:xfrm flipH="1" rot="10800000">
            <a:off x="6526187" y="2118291"/>
            <a:ext cx="1789500" cy="1740600"/>
          </a:xfrm>
          <a:prstGeom prst="straightConnector1">
            <a:avLst/>
          </a:prstGeom>
          <a:noFill/>
          <a:ln cap="flat" cmpd="sng" w="19050">
            <a:solidFill>
              <a:srgbClr val="1155C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40" name="Google Shape;74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25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Transfer Learning</a:t>
            </a:r>
            <a:endParaRPr/>
          </a:p>
        </p:txBody>
      </p:sp>
      <p:sp>
        <p:nvSpPr>
          <p:cNvPr id="746" name="Google Shape;746;p25"/>
          <p:cNvSpPr txBox="1"/>
          <p:nvPr>
            <p:ph idx="1" type="body"/>
          </p:nvPr>
        </p:nvSpPr>
        <p:spPr>
          <a:xfrm>
            <a:off x="311700" y="1222450"/>
            <a:ext cx="2158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Utilization of learned </a:t>
            </a:r>
            <a:r>
              <a:rPr lang="en">
                <a:solidFill>
                  <a:srgbClr val="6AA84F"/>
                </a:solidFill>
              </a:rPr>
              <a:t>representation</a:t>
            </a:r>
            <a:endParaRPr>
              <a:solidFill>
                <a:srgbClr val="6AA84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6AA84F"/>
                </a:solidFill>
              </a:rPr>
              <a:t>Minimal labels</a:t>
            </a:r>
            <a:r>
              <a:rPr lang="en"/>
              <a:t> for new environments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Fine tune with small labeled section</a:t>
            </a:r>
            <a:endParaRPr/>
          </a:p>
        </p:txBody>
      </p:sp>
      <p:grpSp>
        <p:nvGrpSpPr>
          <p:cNvPr id="747" name="Google Shape;747;p25"/>
          <p:cNvGrpSpPr/>
          <p:nvPr/>
        </p:nvGrpSpPr>
        <p:grpSpPr>
          <a:xfrm>
            <a:off x="3701796" y="2624262"/>
            <a:ext cx="2690612" cy="417859"/>
            <a:chOff x="773525" y="1679697"/>
            <a:chExt cx="5581025" cy="749388"/>
          </a:xfrm>
        </p:grpSpPr>
        <p:grpSp>
          <p:nvGrpSpPr>
            <p:cNvPr id="748" name="Google Shape;748;p25"/>
            <p:cNvGrpSpPr/>
            <p:nvPr/>
          </p:nvGrpSpPr>
          <p:grpSpPr>
            <a:xfrm>
              <a:off x="773525" y="1679697"/>
              <a:ext cx="5581025" cy="749388"/>
              <a:chOff x="773525" y="1679697"/>
              <a:chExt cx="5581025" cy="749388"/>
            </a:xfrm>
          </p:grpSpPr>
          <p:grpSp>
            <p:nvGrpSpPr>
              <p:cNvPr id="749" name="Google Shape;749;p25"/>
              <p:cNvGrpSpPr/>
              <p:nvPr/>
            </p:nvGrpSpPr>
            <p:grpSpPr>
              <a:xfrm>
                <a:off x="1517259" y="1679697"/>
                <a:ext cx="4837291" cy="749388"/>
                <a:chOff x="1517259" y="662810"/>
                <a:chExt cx="4837291" cy="749388"/>
              </a:xfrm>
            </p:grpSpPr>
            <p:grpSp>
              <p:nvGrpSpPr>
                <p:cNvPr id="750" name="Google Shape;750;p25"/>
                <p:cNvGrpSpPr/>
                <p:nvPr/>
              </p:nvGrpSpPr>
              <p:grpSpPr>
                <a:xfrm>
                  <a:off x="1517259" y="662810"/>
                  <a:ext cx="2163080" cy="749388"/>
                  <a:chOff x="1517300" y="662800"/>
                  <a:chExt cx="2185150" cy="863350"/>
                </a:xfrm>
              </p:grpSpPr>
              <p:sp>
                <p:nvSpPr>
                  <p:cNvPr id="751" name="Google Shape;751;p25"/>
                  <p:cNvSpPr/>
                  <p:nvPr/>
                </p:nvSpPr>
                <p:spPr>
                  <a:xfrm flipH="1" rot="5400000">
                    <a:off x="13485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2" name="Google Shape;752;p25"/>
                  <p:cNvSpPr/>
                  <p:nvPr/>
                </p:nvSpPr>
                <p:spPr>
                  <a:xfrm flipH="1" rot="5400000">
                    <a:off x="14730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3" name="Google Shape;753;p25"/>
                  <p:cNvSpPr/>
                  <p:nvPr/>
                </p:nvSpPr>
                <p:spPr>
                  <a:xfrm flipH="1" rot="5400000">
                    <a:off x="1597625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4" name="Google Shape;754;p25"/>
                  <p:cNvSpPr/>
                  <p:nvPr/>
                </p:nvSpPr>
                <p:spPr>
                  <a:xfrm flipH="1" rot="5400000">
                    <a:off x="17073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" name="Google Shape;755;p25"/>
                  <p:cNvSpPr/>
                  <p:nvPr/>
                </p:nvSpPr>
                <p:spPr>
                  <a:xfrm flipH="1" rot="5400000">
                    <a:off x="18318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" name="Google Shape;756;p25"/>
                  <p:cNvSpPr/>
                  <p:nvPr/>
                </p:nvSpPr>
                <p:spPr>
                  <a:xfrm flipH="1" rot="5400000">
                    <a:off x="1947913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" name="Google Shape;757;p25"/>
                  <p:cNvSpPr/>
                  <p:nvPr/>
                </p:nvSpPr>
                <p:spPr>
                  <a:xfrm flipH="1" rot="5400000">
                    <a:off x="20639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" name="Google Shape;758;p25"/>
                  <p:cNvSpPr/>
                  <p:nvPr/>
                </p:nvSpPr>
                <p:spPr>
                  <a:xfrm flipH="1" rot="5400000">
                    <a:off x="21885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9" name="Google Shape;759;p25"/>
                  <p:cNvSpPr/>
                  <p:nvPr/>
                </p:nvSpPr>
                <p:spPr>
                  <a:xfrm flipH="1" rot="5400000">
                    <a:off x="23130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0" name="Google Shape;760;p25"/>
                  <p:cNvSpPr/>
                  <p:nvPr/>
                </p:nvSpPr>
                <p:spPr>
                  <a:xfrm flipH="1" rot="5400000">
                    <a:off x="24227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" name="Google Shape;761;p25"/>
                  <p:cNvSpPr/>
                  <p:nvPr/>
                </p:nvSpPr>
                <p:spPr>
                  <a:xfrm flipH="1" rot="5400000">
                    <a:off x="25473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2" name="Google Shape;762;p25"/>
                  <p:cNvSpPr/>
                  <p:nvPr/>
                </p:nvSpPr>
                <p:spPr>
                  <a:xfrm flipH="1" rot="5400000">
                    <a:off x="26718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3" name="Google Shape;763;p25"/>
                  <p:cNvSpPr/>
                  <p:nvPr/>
                </p:nvSpPr>
                <p:spPr>
                  <a:xfrm flipH="1" rot="5400000">
                    <a:off x="27764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4" name="Google Shape;764;p25"/>
                  <p:cNvSpPr/>
                  <p:nvPr/>
                </p:nvSpPr>
                <p:spPr>
                  <a:xfrm flipH="1" rot="5400000">
                    <a:off x="29010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5" name="Google Shape;765;p25"/>
                  <p:cNvSpPr/>
                  <p:nvPr/>
                </p:nvSpPr>
                <p:spPr>
                  <a:xfrm flipH="1" rot="5400000">
                    <a:off x="30255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66" name="Google Shape;766;p25"/>
                <p:cNvGrpSpPr/>
                <p:nvPr/>
              </p:nvGrpSpPr>
              <p:grpSpPr>
                <a:xfrm>
                  <a:off x="4191470" y="662810"/>
                  <a:ext cx="2163080" cy="749388"/>
                  <a:chOff x="1517300" y="662800"/>
                  <a:chExt cx="2185150" cy="863350"/>
                </a:xfrm>
              </p:grpSpPr>
              <p:sp>
                <p:nvSpPr>
                  <p:cNvPr id="767" name="Google Shape;767;p25"/>
                  <p:cNvSpPr/>
                  <p:nvPr/>
                </p:nvSpPr>
                <p:spPr>
                  <a:xfrm flipH="1" rot="5400000">
                    <a:off x="13485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8" name="Google Shape;768;p25"/>
                  <p:cNvSpPr/>
                  <p:nvPr/>
                </p:nvSpPr>
                <p:spPr>
                  <a:xfrm flipH="1" rot="5400000">
                    <a:off x="14730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9" name="Google Shape;769;p25"/>
                  <p:cNvSpPr/>
                  <p:nvPr/>
                </p:nvSpPr>
                <p:spPr>
                  <a:xfrm flipH="1" rot="5400000">
                    <a:off x="1597625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0" name="Google Shape;770;p25"/>
                  <p:cNvSpPr/>
                  <p:nvPr/>
                </p:nvSpPr>
                <p:spPr>
                  <a:xfrm flipH="1" rot="5400000">
                    <a:off x="17073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1" name="Google Shape;771;p25"/>
                  <p:cNvSpPr/>
                  <p:nvPr/>
                </p:nvSpPr>
                <p:spPr>
                  <a:xfrm flipH="1" rot="5400000">
                    <a:off x="18318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2" name="Google Shape;772;p25"/>
                  <p:cNvSpPr/>
                  <p:nvPr/>
                </p:nvSpPr>
                <p:spPr>
                  <a:xfrm flipH="1" rot="5400000">
                    <a:off x="1947913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3" name="Google Shape;773;p25"/>
                  <p:cNvSpPr/>
                  <p:nvPr/>
                </p:nvSpPr>
                <p:spPr>
                  <a:xfrm flipH="1" rot="5400000">
                    <a:off x="20639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4" name="Google Shape;774;p25"/>
                  <p:cNvSpPr/>
                  <p:nvPr/>
                </p:nvSpPr>
                <p:spPr>
                  <a:xfrm flipH="1" rot="5400000">
                    <a:off x="21885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5" name="Google Shape;775;p25"/>
                  <p:cNvSpPr/>
                  <p:nvPr/>
                </p:nvSpPr>
                <p:spPr>
                  <a:xfrm flipH="1" rot="5400000">
                    <a:off x="23130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6" name="Google Shape;776;p25"/>
                  <p:cNvSpPr/>
                  <p:nvPr/>
                </p:nvSpPr>
                <p:spPr>
                  <a:xfrm flipH="1" rot="5400000">
                    <a:off x="24227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7" name="Google Shape;777;p25"/>
                  <p:cNvSpPr/>
                  <p:nvPr/>
                </p:nvSpPr>
                <p:spPr>
                  <a:xfrm flipH="1" rot="5400000">
                    <a:off x="25473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8" name="Google Shape;778;p25"/>
                  <p:cNvSpPr/>
                  <p:nvPr/>
                </p:nvSpPr>
                <p:spPr>
                  <a:xfrm flipH="1" rot="5400000">
                    <a:off x="26718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79" name="Google Shape;779;p25"/>
                  <p:cNvSpPr/>
                  <p:nvPr/>
                </p:nvSpPr>
                <p:spPr>
                  <a:xfrm flipH="1" rot="5400000">
                    <a:off x="27764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0" name="Google Shape;780;p25"/>
                  <p:cNvSpPr/>
                  <p:nvPr/>
                </p:nvSpPr>
                <p:spPr>
                  <a:xfrm flipH="1" rot="5400000">
                    <a:off x="29010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1" name="Google Shape;781;p25"/>
                  <p:cNvSpPr/>
                  <p:nvPr/>
                </p:nvSpPr>
                <p:spPr>
                  <a:xfrm flipH="1" rot="5400000">
                    <a:off x="30255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cxnSp>
              <p:nvCxnSpPr>
                <p:cNvPr id="782" name="Google Shape;782;p25"/>
                <p:cNvCxnSpPr>
                  <a:endCxn id="767" idx="3"/>
                </p:cNvCxnSpPr>
                <p:nvPr/>
              </p:nvCxnSpPr>
              <p:spPr>
                <a:xfrm flipH="1" rot="10800000">
                  <a:off x="3417470" y="1103237"/>
                  <a:ext cx="774000" cy="33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595959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783" name="Google Shape;783;p25"/>
              <p:cNvSpPr txBox="1"/>
              <p:nvPr/>
            </p:nvSpPr>
            <p:spPr>
              <a:xfrm rot="-5400000">
                <a:off x="748025" y="1716875"/>
                <a:ext cx="721500" cy="670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P1</a:t>
                </a:r>
                <a:endParaRPr sz="900"/>
              </a:p>
            </p:txBody>
          </p:sp>
        </p:grpSp>
        <p:pic>
          <p:nvPicPr>
            <p:cNvPr id="784" name="Google Shape;784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46">
              <a:off x="3187725" y="1835578"/>
              <a:ext cx="480250" cy="4168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5" name="Google Shape;785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46">
              <a:off x="5874300" y="1845978"/>
              <a:ext cx="480250" cy="41682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786" name="Google Shape;786;p25"/>
          <p:cNvGrpSpPr/>
          <p:nvPr/>
        </p:nvGrpSpPr>
        <p:grpSpPr>
          <a:xfrm>
            <a:off x="4046724" y="3118342"/>
            <a:ext cx="2345466" cy="211328"/>
            <a:chOff x="1554054" y="2574747"/>
            <a:chExt cx="4791554" cy="480946"/>
          </a:xfrm>
        </p:grpSpPr>
        <p:sp>
          <p:nvSpPr>
            <p:cNvPr id="787" name="Google Shape;787;p25"/>
            <p:cNvSpPr/>
            <p:nvPr/>
          </p:nvSpPr>
          <p:spPr>
            <a:xfrm>
              <a:off x="1554054" y="2574747"/>
              <a:ext cx="2108900" cy="459375"/>
            </a:xfrm>
            <a:custGeom>
              <a:rect b="b" l="l" r="r" t="t"/>
              <a:pathLst>
                <a:path extrusionOk="0" h="18375" w="84356">
                  <a:moveTo>
                    <a:pt x="0" y="18375"/>
                  </a:moveTo>
                  <a:cubicBezTo>
                    <a:pt x="4753" y="13617"/>
                    <a:pt x="6562" y="285"/>
                    <a:pt x="12806" y="2784"/>
                  </a:cubicBezTo>
                  <a:cubicBezTo>
                    <a:pt x="16246" y="4160"/>
                    <a:pt x="15076" y="9908"/>
                    <a:pt x="16982" y="13085"/>
                  </a:cubicBezTo>
                  <a:cubicBezTo>
                    <a:pt x="18456" y="15543"/>
                    <a:pt x="21672" y="17732"/>
                    <a:pt x="24499" y="17261"/>
                  </a:cubicBezTo>
                  <a:cubicBezTo>
                    <a:pt x="29944" y="16355"/>
                    <a:pt x="26496" y="2506"/>
                    <a:pt x="32016" y="2506"/>
                  </a:cubicBezTo>
                  <a:cubicBezTo>
                    <a:pt x="37079" y="2506"/>
                    <a:pt x="39774" y="9392"/>
                    <a:pt x="42038" y="13921"/>
                  </a:cubicBezTo>
                  <a:cubicBezTo>
                    <a:pt x="42694" y="15233"/>
                    <a:pt x="43097" y="17782"/>
                    <a:pt x="44544" y="17540"/>
                  </a:cubicBezTo>
                  <a:cubicBezTo>
                    <a:pt x="51232" y="16423"/>
                    <a:pt x="48065" y="0"/>
                    <a:pt x="54845" y="0"/>
                  </a:cubicBezTo>
                  <a:cubicBezTo>
                    <a:pt x="61695" y="0"/>
                    <a:pt x="60035" y="15734"/>
                    <a:pt x="66816" y="16705"/>
                  </a:cubicBezTo>
                  <a:cubicBezTo>
                    <a:pt x="69206" y="17047"/>
                    <a:pt x="72200" y="17972"/>
                    <a:pt x="74055" y="16426"/>
                  </a:cubicBezTo>
                  <a:cubicBezTo>
                    <a:pt x="78100" y="13057"/>
                    <a:pt x="79092" y="4455"/>
                    <a:pt x="84356" y="4455"/>
                  </a:cubicBezTo>
                </a:path>
              </a:pathLst>
            </a:custGeom>
            <a:noFill/>
            <a:ln cap="flat" cmpd="sng" w="2857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788" name="Google Shape;788;p25"/>
            <p:cNvSpPr/>
            <p:nvPr/>
          </p:nvSpPr>
          <p:spPr>
            <a:xfrm>
              <a:off x="4292383" y="2596307"/>
              <a:ext cx="2053225" cy="459386"/>
            </a:xfrm>
            <a:custGeom>
              <a:rect b="b" l="l" r="r" t="t"/>
              <a:pathLst>
                <a:path extrusionOk="0" h="12485" w="82129">
                  <a:moveTo>
                    <a:pt x="0" y="116"/>
                  </a:moveTo>
                  <a:cubicBezTo>
                    <a:pt x="2895" y="4456"/>
                    <a:pt x="4598" y="13225"/>
                    <a:pt x="9744" y="12366"/>
                  </a:cubicBezTo>
                  <a:cubicBezTo>
                    <a:pt x="15312" y="11436"/>
                    <a:pt x="15869" y="-811"/>
                    <a:pt x="21437" y="116"/>
                  </a:cubicBezTo>
                  <a:cubicBezTo>
                    <a:pt x="26948" y="1033"/>
                    <a:pt x="28778" y="13328"/>
                    <a:pt x="33965" y="11252"/>
                  </a:cubicBezTo>
                  <a:cubicBezTo>
                    <a:pt x="37884" y="9684"/>
                    <a:pt x="36761" y="1366"/>
                    <a:pt x="40925" y="673"/>
                  </a:cubicBezTo>
                  <a:cubicBezTo>
                    <a:pt x="46362" y="-232"/>
                    <a:pt x="47181" y="11458"/>
                    <a:pt x="52618" y="12366"/>
                  </a:cubicBezTo>
                  <a:cubicBezTo>
                    <a:pt x="58320" y="13318"/>
                    <a:pt x="59817" y="2076"/>
                    <a:pt x="65425" y="673"/>
                  </a:cubicBezTo>
                  <a:cubicBezTo>
                    <a:pt x="69747" y="-408"/>
                    <a:pt x="68792" y="11038"/>
                    <a:pt x="73220" y="11531"/>
                  </a:cubicBezTo>
                  <a:cubicBezTo>
                    <a:pt x="77802" y="12041"/>
                    <a:pt x="80673" y="5325"/>
                    <a:pt x="82129" y="951"/>
                  </a:cubicBezTo>
                </a:path>
              </a:pathLst>
            </a:custGeom>
            <a:noFill/>
            <a:ln cap="flat" cmpd="sng" w="2857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789" name="Google Shape;789;p25"/>
            <p:cNvCxnSpPr/>
            <p:nvPr/>
          </p:nvCxnSpPr>
          <p:spPr>
            <a:xfrm>
              <a:off x="3692388" y="2826013"/>
              <a:ext cx="570600" cy="0"/>
            </a:xfrm>
            <a:prstGeom prst="straightConnector1">
              <a:avLst/>
            </a:prstGeom>
            <a:noFill/>
            <a:ln cap="flat" cmpd="sng" w="38100">
              <a:solidFill>
                <a:srgbClr val="434343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790" name="Google Shape;790;p25"/>
          <p:cNvSpPr txBox="1"/>
          <p:nvPr/>
        </p:nvSpPr>
        <p:spPr>
          <a:xfrm>
            <a:off x="6392200" y="2633100"/>
            <a:ext cx="1683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93C47D"/>
                </a:solidFill>
              </a:rPr>
              <a:t>Limited </a:t>
            </a:r>
            <a:r>
              <a:rPr lang="en" sz="1200">
                <a:solidFill>
                  <a:srgbClr val="93C47D"/>
                </a:solidFill>
              </a:rPr>
              <a:t>Input</a:t>
            </a:r>
            <a:endParaRPr sz="1200">
              <a:solidFill>
                <a:srgbClr val="93C47D"/>
              </a:solidFill>
            </a:endParaRPr>
          </a:p>
        </p:txBody>
      </p:sp>
      <p:sp>
        <p:nvSpPr>
          <p:cNvPr id="791" name="Google Shape;791;p25"/>
          <p:cNvSpPr txBox="1"/>
          <p:nvPr/>
        </p:nvSpPr>
        <p:spPr>
          <a:xfrm>
            <a:off x="6392200" y="3023925"/>
            <a:ext cx="1486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C78D8"/>
                </a:solidFill>
              </a:rPr>
              <a:t>Target (fine tune)</a:t>
            </a:r>
            <a:endParaRPr sz="1200">
              <a:solidFill>
                <a:srgbClr val="3C78D8"/>
              </a:solidFill>
            </a:endParaRPr>
          </a:p>
        </p:txBody>
      </p:sp>
      <p:grpSp>
        <p:nvGrpSpPr>
          <p:cNvPr id="792" name="Google Shape;792;p25"/>
          <p:cNvGrpSpPr/>
          <p:nvPr/>
        </p:nvGrpSpPr>
        <p:grpSpPr>
          <a:xfrm>
            <a:off x="2438400" y="1243145"/>
            <a:ext cx="6396650" cy="1050550"/>
            <a:chOff x="0" y="938360"/>
            <a:chExt cx="9144603" cy="2204260"/>
          </a:xfrm>
        </p:grpSpPr>
        <p:grpSp>
          <p:nvGrpSpPr>
            <p:cNvPr id="793" name="Google Shape;793;p25"/>
            <p:cNvGrpSpPr/>
            <p:nvPr/>
          </p:nvGrpSpPr>
          <p:grpSpPr>
            <a:xfrm>
              <a:off x="0" y="938360"/>
              <a:ext cx="9144603" cy="2204260"/>
              <a:chOff x="76200" y="1442423"/>
              <a:chExt cx="9144603" cy="2204260"/>
            </a:xfrm>
          </p:grpSpPr>
          <p:grpSp>
            <p:nvGrpSpPr>
              <p:cNvPr id="794" name="Google Shape;794;p25"/>
              <p:cNvGrpSpPr/>
              <p:nvPr/>
            </p:nvGrpSpPr>
            <p:grpSpPr>
              <a:xfrm>
                <a:off x="76200" y="1442423"/>
                <a:ext cx="9144603" cy="2204260"/>
                <a:chOff x="-652238" y="176210"/>
                <a:chExt cx="9144603" cy="2204260"/>
              </a:xfrm>
            </p:grpSpPr>
            <p:grpSp>
              <p:nvGrpSpPr>
                <p:cNvPr id="795" name="Google Shape;795;p25"/>
                <p:cNvGrpSpPr/>
                <p:nvPr/>
              </p:nvGrpSpPr>
              <p:grpSpPr>
                <a:xfrm>
                  <a:off x="-652238" y="176210"/>
                  <a:ext cx="9144603" cy="2204260"/>
                  <a:chOff x="-1722068" y="371900"/>
                  <a:chExt cx="9077430" cy="1844723"/>
                </a:xfrm>
              </p:grpSpPr>
              <p:sp>
                <p:nvSpPr>
                  <p:cNvPr id="796" name="Google Shape;796;p25"/>
                  <p:cNvSpPr/>
                  <p:nvPr/>
                </p:nvSpPr>
                <p:spPr>
                  <a:xfrm>
                    <a:off x="-868708" y="371923"/>
                    <a:ext cx="1374600" cy="1844700"/>
                  </a:xfrm>
                  <a:prstGeom prst="rect">
                    <a:avLst/>
                  </a:prstGeom>
                  <a:solidFill>
                    <a:srgbClr val="FFF2CC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797" name="Google Shape;797;p25"/>
                  <p:cNvGrpSpPr/>
                  <p:nvPr/>
                </p:nvGrpSpPr>
                <p:grpSpPr>
                  <a:xfrm>
                    <a:off x="-1722068" y="371900"/>
                    <a:ext cx="9077430" cy="1844723"/>
                    <a:chOff x="8682" y="1714625"/>
                    <a:chExt cx="9077430" cy="1844723"/>
                  </a:xfrm>
                </p:grpSpPr>
                <p:sp>
                  <p:nvSpPr>
                    <p:cNvPr id="798" name="Google Shape;798;p25"/>
                    <p:cNvSpPr/>
                    <p:nvPr/>
                  </p:nvSpPr>
                  <p:spPr>
                    <a:xfrm>
                      <a:off x="8092512" y="1714627"/>
                      <a:ext cx="993600" cy="1844700"/>
                    </a:xfrm>
                    <a:prstGeom prst="rect">
                      <a:avLst/>
                    </a:prstGeom>
                    <a:solidFill>
                      <a:srgbClr val="EAD1DC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99" name="Google Shape;799;p25"/>
                    <p:cNvSpPr/>
                    <p:nvPr/>
                  </p:nvSpPr>
                  <p:spPr>
                    <a:xfrm>
                      <a:off x="8682" y="1714627"/>
                      <a:ext cx="852300" cy="1844700"/>
                    </a:xfrm>
                    <a:prstGeom prst="rect">
                      <a:avLst/>
                    </a:prstGeom>
                    <a:solidFill>
                      <a:srgbClr val="C9DAF8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00" name="Google Shape;800;p25"/>
                    <p:cNvSpPr/>
                    <p:nvPr/>
                  </p:nvSpPr>
                  <p:spPr>
                    <a:xfrm>
                      <a:off x="2236645" y="1714648"/>
                      <a:ext cx="6017400" cy="1844700"/>
                    </a:xfrm>
                    <a:prstGeom prst="rect">
                      <a:avLst/>
                    </a:prstGeom>
                    <a:solidFill>
                      <a:srgbClr val="D0E0E3"/>
                    </a:solidFill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801" name="Google Shape;801;p25"/>
                    <p:cNvSpPr/>
                    <p:nvPr/>
                  </p:nvSpPr>
                  <p:spPr>
                    <a:xfrm>
                      <a:off x="171575" y="1714625"/>
                      <a:ext cx="668100" cy="3801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Input</a:t>
                      </a:r>
                      <a:endParaRPr sz="800"/>
                    </a:p>
                  </p:txBody>
                </p:sp>
                <p:sp>
                  <p:nvSpPr>
                    <p:cNvPr id="802" name="Google Shape;802;p25"/>
                    <p:cNvSpPr/>
                    <p:nvPr/>
                  </p:nvSpPr>
                  <p:spPr>
                    <a:xfrm>
                      <a:off x="824893" y="1714627"/>
                      <a:ext cx="1521600" cy="3801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Preprocessing</a:t>
                      </a:r>
                      <a:endParaRPr sz="800"/>
                    </a:p>
                  </p:txBody>
                </p:sp>
                <p:sp>
                  <p:nvSpPr>
                    <p:cNvPr id="803" name="Google Shape;803;p25"/>
                    <p:cNvSpPr/>
                    <p:nvPr/>
                  </p:nvSpPr>
                  <p:spPr>
                    <a:xfrm>
                      <a:off x="4490173" y="1714634"/>
                      <a:ext cx="1642200" cy="3801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Transferred Weights</a:t>
                      </a:r>
                      <a:endParaRPr sz="800"/>
                    </a:p>
                  </p:txBody>
                </p:sp>
                <p:sp>
                  <p:nvSpPr>
                    <p:cNvPr id="804" name="Google Shape;804;p25"/>
                    <p:cNvSpPr/>
                    <p:nvPr/>
                  </p:nvSpPr>
                  <p:spPr>
                    <a:xfrm>
                      <a:off x="8092513" y="1714627"/>
                      <a:ext cx="993600" cy="3801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600"/>
                        <a:t>Fine Tune</a:t>
                      </a:r>
                      <a:endParaRPr sz="600"/>
                    </a:p>
                  </p:txBody>
                </p:sp>
              </p:grpSp>
            </p:grpSp>
            <p:sp>
              <p:nvSpPr>
                <p:cNvPr id="805" name="Google Shape;805;p25"/>
                <p:cNvSpPr/>
                <p:nvPr/>
              </p:nvSpPr>
              <p:spPr>
                <a:xfrm>
                  <a:off x="1678888" y="594112"/>
                  <a:ext cx="5888861" cy="1403978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" name="Google Shape;806;p25"/>
              <p:cNvGrpSpPr/>
              <p:nvPr/>
            </p:nvGrpSpPr>
            <p:grpSpPr>
              <a:xfrm>
                <a:off x="152975" y="2198162"/>
                <a:ext cx="8927726" cy="965238"/>
                <a:chOff x="152975" y="2198162"/>
                <a:chExt cx="8927726" cy="965238"/>
              </a:xfrm>
            </p:grpSpPr>
            <p:cxnSp>
              <p:nvCxnSpPr>
                <p:cNvPr id="807" name="Google Shape;807;p25"/>
                <p:cNvCxnSpPr>
                  <a:endCxn id="808" idx="1"/>
                </p:cNvCxnSpPr>
                <p:nvPr/>
              </p:nvCxnSpPr>
              <p:spPr>
                <a:xfrm flipH="1" rot="10800000">
                  <a:off x="8187901" y="2618450"/>
                  <a:ext cx="290400" cy="72900"/>
                </a:xfrm>
                <a:prstGeom prst="straightConnector1">
                  <a:avLst/>
                </a:prstGeom>
                <a:noFill/>
                <a:ln cap="flat" cmpd="sng" w="19050">
                  <a:solidFill>
                    <a:srgbClr val="CC0000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grpSp>
              <p:nvGrpSpPr>
                <p:cNvPr id="809" name="Google Shape;809;p25"/>
                <p:cNvGrpSpPr/>
                <p:nvPr/>
              </p:nvGrpSpPr>
              <p:grpSpPr>
                <a:xfrm>
                  <a:off x="152975" y="2198162"/>
                  <a:ext cx="8927726" cy="965238"/>
                  <a:chOff x="152975" y="2198162"/>
                  <a:chExt cx="8927726" cy="965238"/>
                </a:xfrm>
              </p:grpSpPr>
              <p:cxnSp>
                <p:nvCxnSpPr>
                  <p:cNvPr id="810" name="Google Shape;810;p25"/>
                  <p:cNvCxnSpPr>
                    <a:stCxn id="811" idx="3"/>
                    <a:endCxn id="812" idx="1"/>
                  </p:cNvCxnSpPr>
                  <p:nvPr/>
                </p:nvCxnSpPr>
                <p:spPr>
                  <a:xfrm>
                    <a:off x="842975" y="2690000"/>
                    <a:ext cx="188400" cy="0"/>
                  </a:xfrm>
                  <a:prstGeom prst="straightConnector1">
                    <a:avLst/>
                  </a:prstGeom>
                  <a:noFill/>
                  <a:ln cap="flat" cmpd="sng" w="19050">
                    <a:solidFill>
                      <a:srgbClr val="6D9EEB"/>
                    </a:solidFill>
                    <a:prstDash val="solid"/>
                    <a:round/>
                    <a:headEnd len="med" w="med" type="none"/>
                    <a:tailEnd len="med" w="med" type="triangle"/>
                  </a:ln>
                </p:spPr>
              </p:cxnSp>
              <p:grpSp>
                <p:nvGrpSpPr>
                  <p:cNvPr id="813" name="Google Shape;813;p25"/>
                  <p:cNvGrpSpPr/>
                  <p:nvPr/>
                </p:nvGrpSpPr>
                <p:grpSpPr>
                  <a:xfrm>
                    <a:off x="2500337" y="2198162"/>
                    <a:ext cx="5687629" cy="957886"/>
                    <a:chOff x="1895403" y="1517302"/>
                    <a:chExt cx="6773406" cy="1054476"/>
                  </a:xfrm>
                </p:grpSpPr>
                <p:sp>
                  <p:nvSpPr>
                    <p:cNvPr id="814" name="Google Shape;814;p25"/>
                    <p:cNvSpPr/>
                    <p:nvPr/>
                  </p:nvSpPr>
                  <p:spPr>
                    <a:xfrm>
                      <a:off x="1895403" y="1549350"/>
                      <a:ext cx="483000" cy="10224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D9EAD3"/>
                    </a:solidFill>
                    <a:ln cap="flat" cmpd="sng" w="1905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32</a:t>
                      </a:r>
                      <a:endParaRPr sz="800"/>
                    </a:p>
                  </p:txBody>
                </p:sp>
                <p:sp>
                  <p:nvSpPr>
                    <p:cNvPr id="815" name="Google Shape;815;p25"/>
                    <p:cNvSpPr/>
                    <p:nvPr/>
                  </p:nvSpPr>
                  <p:spPr>
                    <a:xfrm>
                      <a:off x="2592393" y="1549350"/>
                      <a:ext cx="483000" cy="10224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D9EAD3"/>
                    </a:solidFill>
                    <a:ln cap="flat" cmpd="sng" w="1905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64</a:t>
                      </a:r>
                      <a:endParaRPr sz="800"/>
                    </a:p>
                  </p:txBody>
                </p:sp>
                <p:sp>
                  <p:nvSpPr>
                    <p:cNvPr id="816" name="Google Shape;816;p25"/>
                    <p:cNvSpPr/>
                    <p:nvPr/>
                  </p:nvSpPr>
                  <p:spPr>
                    <a:xfrm>
                      <a:off x="3269762" y="1549350"/>
                      <a:ext cx="483000" cy="10224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D9EAD3"/>
                    </a:solidFill>
                    <a:ln cap="flat" cmpd="sng" w="1905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64</a:t>
                      </a:r>
                      <a:endParaRPr sz="800"/>
                    </a:p>
                  </p:txBody>
                </p:sp>
                <p:sp>
                  <p:nvSpPr>
                    <p:cNvPr id="817" name="Google Shape;817;p25"/>
                    <p:cNvSpPr/>
                    <p:nvPr/>
                  </p:nvSpPr>
                  <p:spPr>
                    <a:xfrm>
                      <a:off x="3947133" y="1547533"/>
                      <a:ext cx="483000" cy="10224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D9EAD3"/>
                    </a:solidFill>
                    <a:ln cap="flat" cmpd="sng" w="19050">
                      <a:solidFill>
                        <a:srgbClr val="274E13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96</a:t>
                      </a:r>
                      <a:endParaRPr sz="800"/>
                    </a:p>
                  </p:txBody>
                </p:sp>
                <p:cxnSp>
                  <p:nvCxnSpPr>
                    <p:cNvPr id="818" name="Google Shape;818;p25"/>
                    <p:cNvCxnSpPr>
                      <a:stCxn id="814" idx="3"/>
                      <a:endCxn id="815" idx="1"/>
                    </p:cNvCxnSpPr>
                    <p:nvPr/>
                  </p:nvCxnSpPr>
                  <p:spPr>
                    <a:xfrm>
                      <a:off x="2378403" y="2060550"/>
                      <a:ext cx="213900" cy="0"/>
                    </a:xfrm>
                    <a:prstGeom prst="straightConnector1">
                      <a:avLst/>
                    </a:prstGeom>
                    <a:noFill/>
                    <a:ln cap="flat" cmpd="sng" w="19050">
                      <a:solidFill>
                        <a:srgbClr val="6AA84F"/>
                      </a:solidFill>
                      <a:prstDash val="solid"/>
                      <a:round/>
                      <a:headEnd len="med" w="med" type="none"/>
                      <a:tailEnd len="med" w="med" type="triangle"/>
                    </a:ln>
                  </p:spPr>
                </p:cxnSp>
                <p:cxnSp>
                  <p:nvCxnSpPr>
                    <p:cNvPr id="819" name="Google Shape;819;p25"/>
                    <p:cNvCxnSpPr>
                      <a:stCxn id="815" idx="3"/>
                      <a:endCxn id="816" idx="1"/>
                    </p:cNvCxnSpPr>
                    <p:nvPr/>
                  </p:nvCxnSpPr>
                  <p:spPr>
                    <a:xfrm>
                      <a:off x="3075393" y="2060550"/>
                      <a:ext cx="194400" cy="0"/>
                    </a:xfrm>
                    <a:prstGeom prst="straightConnector1">
                      <a:avLst/>
                    </a:prstGeom>
                    <a:noFill/>
                    <a:ln cap="flat" cmpd="sng" w="19050">
                      <a:solidFill>
                        <a:srgbClr val="6AA84F"/>
                      </a:solidFill>
                      <a:prstDash val="solid"/>
                      <a:round/>
                      <a:headEnd len="med" w="med" type="none"/>
                      <a:tailEnd len="med" w="med" type="triangle"/>
                    </a:ln>
                  </p:spPr>
                </p:cxnSp>
                <p:sp>
                  <p:nvSpPr>
                    <p:cNvPr id="820" name="Google Shape;820;p25"/>
                    <p:cNvSpPr/>
                    <p:nvPr/>
                  </p:nvSpPr>
                  <p:spPr>
                    <a:xfrm>
                      <a:off x="4589297" y="1517302"/>
                      <a:ext cx="483000" cy="2115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9FC5E8"/>
                    </a:solidFill>
                    <a:ln cap="flat" cmpd="sng" w="19050">
                      <a:solidFill>
                        <a:srgbClr val="6FA8DC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p:txBody>
                </p:sp>
                <p:sp>
                  <p:nvSpPr>
                    <p:cNvPr id="821" name="Google Shape;821;p25"/>
                    <p:cNvSpPr/>
                    <p:nvPr/>
                  </p:nvSpPr>
                  <p:spPr>
                    <a:xfrm>
                      <a:off x="5274393" y="1549350"/>
                      <a:ext cx="483000" cy="10224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D9D2E9"/>
                    </a:solidFill>
                    <a:ln cap="flat" cmpd="sng" w="19050">
                      <a:solidFill>
                        <a:srgbClr val="20124D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64</a:t>
                      </a:r>
                      <a:endParaRPr sz="800"/>
                    </a:p>
                  </p:txBody>
                </p:sp>
                <p:cxnSp>
                  <p:nvCxnSpPr>
                    <p:cNvPr id="822" name="Google Shape;822;p25"/>
                    <p:cNvCxnSpPr>
                      <a:stCxn id="817" idx="3"/>
                      <a:endCxn id="820" idx="1"/>
                    </p:cNvCxnSpPr>
                    <p:nvPr/>
                  </p:nvCxnSpPr>
                  <p:spPr>
                    <a:xfrm flipH="1" rot="10800000">
                      <a:off x="4430133" y="1623133"/>
                      <a:ext cx="159300" cy="435600"/>
                    </a:xfrm>
                    <a:prstGeom prst="straightConnector1">
                      <a:avLst/>
                    </a:prstGeom>
                    <a:noFill/>
                    <a:ln cap="flat" cmpd="sng" w="19050">
                      <a:solidFill>
                        <a:srgbClr val="6AA84F"/>
                      </a:solidFill>
                      <a:prstDash val="solid"/>
                      <a:round/>
                      <a:headEnd len="med" w="med" type="none"/>
                      <a:tailEnd len="med" w="med" type="triangle"/>
                    </a:ln>
                  </p:spPr>
                </p:cxnSp>
                <p:cxnSp>
                  <p:nvCxnSpPr>
                    <p:cNvPr id="823" name="Google Shape;823;p25"/>
                    <p:cNvCxnSpPr>
                      <a:stCxn id="820" idx="3"/>
                      <a:endCxn id="821" idx="1"/>
                    </p:cNvCxnSpPr>
                    <p:nvPr/>
                  </p:nvCxnSpPr>
                  <p:spPr>
                    <a:xfrm>
                      <a:off x="5072297" y="1623052"/>
                      <a:ext cx="202200" cy="437400"/>
                    </a:xfrm>
                    <a:prstGeom prst="straightConnector1">
                      <a:avLst/>
                    </a:prstGeom>
                    <a:noFill/>
                    <a:ln cap="flat" cmpd="sng" w="19050">
                      <a:solidFill>
                        <a:srgbClr val="6FA8DC"/>
                      </a:solidFill>
                      <a:prstDash val="solid"/>
                      <a:round/>
                      <a:headEnd len="med" w="med" type="none"/>
                      <a:tailEnd len="med" w="med" type="triangle"/>
                    </a:ln>
                  </p:spPr>
                </p:cxnSp>
                <p:sp>
                  <p:nvSpPr>
                    <p:cNvPr id="824" name="Google Shape;824;p25"/>
                    <p:cNvSpPr/>
                    <p:nvPr/>
                  </p:nvSpPr>
                  <p:spPr>
                    <a:xfrm>
                      <a:off x="7299297" y="1549377"/>
                      <a:ext cx="597600" cy="10224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F4CCCC"/>
                    </a:solidFill>
                    <a:ln cap="flat" cmpd="sng" w="19050">
                      <a:solidFill>
                        <a:srgbClr val="66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512</a:t>
                      </a:r>
                      <a:endParaRPr sz="800"/>
                    </a:p>
                  </p:txBody>
                </p:sp>
                <p:sp>
                  <p:nvSpPr>
                    <p:cNvPr id="825" name="Google Shape;825;p25"/>
                    <p:cNvSpPr/>
                    <p:nvPr/>
                  </p:nvSpPr>
                  <p:spPr>
                    <a:xfrm>
                      <a:off x="8071209" y="1549377"/>
                      <a:ext cx="597600" cy="1022400"/>
                    </a:xfrm>
                    <a:prstGeom prst="roundRect">
                      <a:avLst>
                        <a:gd fmla="val 16667" name="adj"/>
                      </a:avLst>
                    </a:prstGeom>
                    <a:solidFill>
                      <a:srgbClr val="F4CCCC"/>
                    </a:solidFill>
                    <a:ln cap="flat" cmpd="sng" w="19050">
                      <a:solidFill>
                        <a:srgbClr val="660000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512</a:t>
                      </a:r>
                      <a:endParaRPr sz="800"/>
                    </a:p>
                  </p:txBody>
                </p:sp>
              </p:grpSp>
              <p:sp>
                <p:nvSpPr>
                  <p:cNvPr id="808" name="Google Shape;808;p25"/>
                  <p:cNvSpPr/>
                  <p:nvPr/>
                </p:nvSpPr>
                <p:spPr>
                  <a:xfrm>
                    <a:off x="8478301" y="2445800"/>
                    <a:ext cx="602400" cy="3453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rgbClr val="A4C2F4"/>
                  </a:solidFill>
                  <a:ln cap="flat" cmpd="sng" w="19050">
                    <a:solidFill>
                      <a:srgbClr val="1C4587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600"/>
                      <a:t>FC 1</a:t>
                    </a:r>
                    <a:endParaRPr sz="600"/>
                  </a:p>
                </p:txBody>
              </p:sp>
              <p:cxnSp>
                <p:nvCxnSpPr>
                  <p:cNvPr id="826" name="Google Shape;826;p25"/>
                  <p:cNvCxnSpPr>
                    <a:stCxn id="812" idx="3"/>
                    <a:endCxn id="814" idx="1"/>
                  </p:cNvCxnSpPr>
                  <p:nvPr/>
                </p:nvCxnSpPr>
                <p:spPr>
                  <a:xfrm>
                    <a:off x="2224900" y="2690000"/>
                    <a:ext cx="275400" cy="1500"/>
                  </a:xfrm>
                  <a:prstGeom prst="straightConnector1">
                    <a:avLst/>
                  </a:prstGeom>
                  <a:noFill/>
                  <a:ln cap="flat" cmpd="sng" w="19050">
                    <a:solidFill>
                      <a:srgbClr val="F6B26B"/>
                    </a:solidFill>
                    <a:prstDash val="solid"/>
                    <a:round/>
                    <a:headEnd len="med" w="med" type="none"/>
                    <a:tailEnd len="med" w="med" type="triangle"/>
                  </a:ln>
                </p:spPr>
              </p:cxnSp>
              <p:sp>
                <p:nvSpPr>
                  <p:cNvPr id="812" name="Google Shape;812;p25"/>
                  <p:cNvSpPr/>
                  <p:nvPr/>
                </p:nvSpPr>
                <p:spPr>
                  <a:xfrm>
                    <a:off x="1031500" y="2216600"/>
                    <a:ext cx="1193400" cy="9468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rgbClr val="FCE5CD"/>
                  </a:solidFill>
                  <a:ln cap="flat" cmpd="sng" w="19050">
                    <a:solidFill>
                      <a:srgbClr val="E69138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100"/>
                      <a:buFont typeface="Arial"/>
                      <a:buNone/>
                    </a:pPr>
                    <a:r>
                      <a:rPr lang="en" sz="700">
                        <a:solidFill>
                          <a:srgbClr val="000000"/>
                        </a:solidFill>
                      </a:rPr>
                      <a:t>Crop, </a:t>
                    </a:r>
                    <a:endParaRPr sz="700">
                      <a:solidFill>
                        <a:srgbClr val="000000"/>
                      </a:solidFill>
                    </a:endParaRPr>
                  </a:p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100"/>
                      <a:buFont typeface="Arial"/>
                      <a:buNone/>
                    </a:pPr>
                    <a:r>
                      <a:rPr lang="en" sz="700">
                        <a:solidFill>
                          <a:srgbClr val="000000"/>
                        </a:solidFill>
                      </a:rPr>
                      <a:t>Reshape, Normalize</a:t>
                    </a:r>
                    <a:endParaRPr sz="700">
                      <a:solidFill>
                        <a:srgbClr val="000000"/>
                      </a:solidFill>
                    </a:endParaRPr>
                  </a:p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Clr>
                        <a:srgbClr val="000000"/>
                      </a:buClr>
                      <a:buSzPts val="1100"/>
                      <a:buFont typeface="Arial"/>
                      <a:buNone/>
                    </a:pPr>
                    <a:r>
                      <a:rPr lang="en" sz="700">
                        <a:solidFill>
                          <a:srgbClr val="000000"/>
                        </a:solidFill>
                      </a:rPr>
                      <a:t>100x100x40</a:t>
                    </a:r>
                    <a:endParaRPr sz="700"/>
                  </a:p>
                </p:txBody>
              </p:sp>
              <p:sp>
                <p:nvSpPr>
                  <p:cNvPr id="811" name="Google Shape;811;p25"/>
                  <p:cNvSpPr/>
                  <p:nvPr/>
                </p:nvSpPr>
                <p:spPr>
                  <a:xfrm>
                    <a:off x="152975" y="2216600"/>
                    <a:ext cx="690000" cy="9468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rgbClr val="CFE2F3"/>
                  </a:solidFill>
                  <a:ln cap="flat" cmpd="sng" w="19050">
                    <a:solidFill>
                      <a:srgbClr val="07376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700"/>
                      <a:t>Raw Video Input</a:t>
                    </a:r>
                    <a:endParaRPr sz="700"/>
                  </a:p>
                </p:txBody>
              </p:sp>
            </p:grpSp>
          </p:grpSp>
        </p:grpSp>
        <p:sp>
          <p:nvSpPr>
            <p:cNvPr id="827" name="Google Shape;827;p25"/>
            <p:cNvSpPr/>
            <p:nvPr/>
          </p:nvSpPr>
          <p:spPr>
            <a:xfrm>
              <a:off x="4688975" y="1951813"/>
              <a:ext cx="405600" cy="192000"/>
            </a:xfrm>
            <a:prstGeom prst="roundRect">
              <a:avLst>
                <a:gd fmla="val 16667" name="adj"/>
              </a:avLst>
            </a:prstGeom>
            <a:solidFill>
              <a:srgbClr val="9FC5E8"/>
            </a:solidFill>
            <a:ln cap="flat" cmpd="sng" w="19050">
              <a:solidFill>
                <a:srgbClr val="6FA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3</a:t>
              </a:r>
              <a:endParaRPr sz="1000"/>
            </a:p>
          </p:txBody>
        </p:sp>
        <p:sp>
          <p:nvSpPr>
            <p:cNvPr id="828" name="Google Shape;828;p25"/>
            <p:cNvSpPr/>
            <p:nvPr/>
          </p:nvSpPr>
          <p:spPr>
            <a:xfrm>
              <a:off x="4686175" y="2209375"/>
              <a:ext cx="405600" cy="192000"/>
            </a:xfrm>
            <a:prstGeom prst="roundRect">
              <a:avLst>
                <a:gd fmla="val 16667" name="adj"/>
              </a:avLst>
            </a:prstGeom>
            <a:solidFill>
              <a:srgbClr val="9FC5E8"/>
            </a:solidFill>
            <a:ln cap="flat" cmpd="sng" w="19050">
              <a:solidFill>
                <a:srgbClr val="6FA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5</a:t>
              </a:r>
              <a:endParaRPr sz="1000"/>
            </a:p>
          </p:txBody>
        </p:sp>
        <p:sp>
          <p:nvSpPr>
            <p:cNvPr id="829" name="Google Shape;829;p25"/>
            <p:cNvSpPr/>
            <p:nvPr/>
          </p:nvSpPr>
          <p:spPr>
            <a:xfrm>
              <a:off x="4686188" y="2466963"/>
              <a:ext cx="405600" cy="192000"/>
            </a:xfrm>
            <a:prstGeom prst="roundRect">
              <a:avLst>
                <a:gd fmla="val 16667" name="adj"/>
              </a:avLst>
            </a:prstGeom>
            <a:solidFill>
              <a:srgbClr val="B4A7D6"/>
            </a:solidFill>
            <a:ln cap="flat" cmpd="sng" w="19050">
              <a:solidFill>
                <a:srgbClr val="674E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2</a:t>
              </a:r>
              <a:endParaRPr sz="1000"/>
            </a:p>
          </p:txBody>
        </p:sp>
        <p:cxnSp>
          <p:nvCxnSpPr>
            <p:cNvPr id="830" name="Google Shape;830;p25"/>
            <p:cNvCxnSpPr>
              <a:stCxn id="817" idx="3"/>
              <a:endCxn id="827" idx="1"/>
            </p:cNvCxnSpPr>
            <p:nvPr/>
          </p:nvCxnSpPr>
          <p:spPr>
            <a:xfrm flipH="1" rot="10800000">
              <a:off x="4552550" y="2047937"/>
              <a:ext cx="136500" cy="138000"/>
            </a:xfrm>
            <a:prstGeom prst="straightConnector1">
              <a:avLst/>
            </a:prstGeom>
            <a:noFill/>
            <a:ln cap="flat" cmpd="sng" w="1905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831" name="Google Shape;831;p25"/>
            <p:cNvCxnSpPr>
              <a:stCxn id="817" idx="3"/>
              <a:endCxn id="828" idx="1"/>
            </p:cNvCxnSpPr>
            <p:nvPr/>
          </p:nvCxnSpPr>
          <p:spPr>
            <a:xfrm>
              <a:off x="4552550" y="2185937"/>
              <a:ext cx="133500" cy="119400"/>
            </a:xfrm>
            <a:prstGeom prst="straightConnector1">
              <a:avLst/>
            </a:prstGeom>
            <a:noFill/>
            <a:ln cap="flat" cmpd="sng" w="1905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832" name="Google Shape;832;p25"/>
            <p:cNvCxnSpPr>
              <a:stCxn id="817" idx="3"/>
              <a:endCxn id="829" idx="1"/>
            </p:cNvCxnSpPr>
            <p:nvPr/>
          </p:nvCxnSpPr>
          <p:spPr>
            <a:xfrm>
              <a:off x="4552550" y="2185937"/>
              <a:ext cx="133500" cy="377100"/>
            </a:xfrm>
            <a:prstGeom prst="straightConnector1">
              <a:avLst/>
            </a:prstGeom>
            <a:noFill/>
            <a:ln cap="flat" cmpd="sng" w="1905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833" name="Google Shape;833;p25"/>
            <p:cNvCxnSpPr>
              <a:stCxn id="828" idx="3"/>
              <a:endCxn id="821" idx="1"/>
            </p:cNvCxnSpPr>
            <p:nvPr/>
          </p:nvCxnSpPr>
          <p:spPr>
            <a:xfrm flipH="1" rot="10800000">
              <a:off x="5091775" y="2187475"/>
              <a:ext cx="169800" cy="117900"/>
            </a:xfrm>
            <a:prstGeom prst="straightConnector1">
              <a:avLst/>
            </a:prstGeom>
            <a:noFill/>
            <a:ln cap="flat" cmpd="sng" w="19050">
              <a:solidFill>
                <a:srgbClr val="6FA8D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834" name="Google Shape;834;p25"/>
            <p:cNvCxnSpPr>
              <a:stCxn id="829" idx="3"/>
              <a:endCxn id="821" idx="1"/>
            </p:cNvCxnSpPr>
            <p:nvPr/>
          </p:nvCxnSpPr>
          <p:spPr>
            <a:xfrm flipH="1" rot="10800000">
              <a:off x="5091788" y="2187663"/>
              <a:ext cx="169800" cy="375300"/>
            </a:xfrm>
            <a:prstGeom prst="straightConnector1">
              <a:avLst/>
            </a:prstGeom>
            <a:noFill/>
            <a:ln cap="flat" cmpd="sng" w="19050">
              <a:solidFill>
                <a:srgbClr val="674EA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835" name="Google Shape;835;p25"/>
            <p:cNvSpPr/>
            <p:nvPr/>
          </p:nvSpPr>
          <p:spPr>
            <a:xfrm>
              <a:off x="5838250" y="1679125"/>
              <a:ext cx="405600" cy="192000"/>
            </a:xfrm>
            <a:prstGeom prst="roundRect">
              <a:avLst>
                <a:gd fmla="val 16667" name="adj"/>
              </a:avLst>
            </a:prstGeom>
            <a:solidFill>
              <a:srgbClr val="9FC5E8"/>
            </a:solidFill>
            <a:ln cap="flat" cmpd="sng" w="19050">
              <a:solidFill>
                <a:srgbClr val="6FA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1</a:t>
              </a:r>
              <a:endParaRPr sz="1000"/>
            </a:p>
          </p:txBody>
        </p:sp>
        <p:cxnSp>
          <p:nvCxnSpPr>
            <p:cNvPr id="836" name="Google Shape;836;p25"/>
            <p:cNvCxnSpPr>
              <a:stCxn id="827" idx="3"/>
              <a:endCxn id="821" idx="1"/>
            </p:cNvCxnSpPr>
            <p:nvPr/>
          </p:nvCxnSpPr>
          <p:spPr>
            <a:xfrm>
              <a:off x="5094575" y="2047813"/>
              <a:ext cx="166800" cy="139800"/>
            </a:xfrm>
            <a:prstGeom prst="straightConnector1">
              <a:avLst/>
            </a:prstGeom>
            <a:noFill/>
            <a:ln cap="flat" cmpd="sng" w="19050">
              <a:solidFill>
                <a:srgbClr val="6FA8D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837" name="Google Shape;837;p25"/>
            <p:cNvSpPr/>
            <p:nvPr/>
          </p:nvSpPr>
          <p:spPr>
            <a:xfrm>
              <a:off x="5838250" y="1945875"/>
              <a:ext cx="405600" cy="192000"/>
            </a:xfrm>
            <a:prstGeom prst="roundRect">
              <a:avLst>
                <a:gd fmla="val 16667" name="adj"/>
              </a:avLst>
            </a:prstGeom>
            <a:solidFill>
              <a:srgbClr val="9FC5E8"/>
            </a:solidFill>
            <a:ln cap="flat" cmpd="sng" w="19050">
              <a:solidFill>
                <a:srgbClr val="6FA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3</a:t>
              </a:r>
              <a:endParaRPr sz="1000"/>
            </a:p>
          </p:txBody>
        </p:sp>
        <p:sp>
          <p:nvSpPr>
            <p:cNvPr id="838" name="Google Shape;838;p25"/>
            <p:cNvSpPr/>
            <p:nvPr/>
          </p:nvSpPr>
          <p:spPr>
            <a:xfrm>
              <a:off x="5838250" y="2212625"/>
              <a:ext cx="405600" cy="192000"/>
            </a:xfrm>
            <a:prstGeom prst="roundRect">
              <a:avLst>
                <a:gd fmla="val 16667" name="adj"/>
              </a:avLst>
            </a:prstGeom>
            <a:solidFill>
              <a:srgbClr val="9FC5E8"/>
            </a:solidFill>
            <a:ln cap="flat" cmpd="sng" w="19050">
              <a:solidFill>
                <a:srgbClr val="6FA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5</a:t>
              </a:r>
              <a:endParaRPr sz="1000"/>
            </a:p>
          </p:txBody>
        </p:sp>
        <p:sp>
          <p:nvSpPr>
            <p:cNvPr id="839" name="Google Shape;839;p25"/>
            <p:cNvSpPr/>
            <p:nvPr/>
          </p:nvSpPr>
          <p:spPr>
            <a:xfrm>
              <a:off x="5838250" y="2472125"/>
              <a:ext cx="405600" cy="192000"/>
            </a:xfrm>
            <a:prstGeom prst="roundRect">
              <a:avLst>
                <a:gd fmla="val 16667" name="adj"/>
              </a:avLst>
            </a:prstGeom>
            <a:solidFill>
              <a:srgbClr val="B4A7D6"/>
            </a:solidFill>
            <a:ln cap="flat" cmpd="sng" w="19050">
              <a:solidFill>
                <a:srgbClr val="674E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2</a:t>
              </a:r>
              <a:endParaRPr sz="1000"/>
            </a:p>
          </p:txBody>
        </p:sp>
        <p:cxnSp>
          <p:nvCxnSpPr>
            <p:cNvPr id="840" name="Google Shape;840;p25"/>
            <p:cNvCxnSpPr>
              <a:stCxn id="821" idx="3"/>
              <a:endCxn id="835" idx="1"/>
            </p:cNvCxnSpPr>
            <p:nvPr/>
          </p:nvCxnSpPr>
          <p:spPr>
            <a:xfrm flipH="1" rot="10800000">
              <a:off x="5667050" y="1775087"/>
              <a:ext cx="171300" cy="412500"/>
            </a:xfrm>
            <a:prstGeom prst="straightConnector1">
              <a:avLst/>
            </a:prstGeom>
            <a:noFill/>
            <a:ln cap="flat" cmpd="sng" w="19050">
              <a:solidFill>
                <a:srgbClr val="351C75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841" name="Google Shape;841;p25"/>
            <p:cNvCxnSpPr>
              <a:stCxn id="821" idx="3"/>
              <a:endCxn id="838" idx="1"/>
            </p:cNvCxnSpPr>
            <p:nvPr/>
          </p:nvCxnSpPr>
          <p:spPr>
            <a:xfrm>
              <a:off x="5667050" y="2187587"/>
              <a:ext cx="171300" cy="120900"/>
            </a:xfrm>
            <a:prstGeom prst="straightConnector1">
              <a:avLst/>
            </a:prstGeom>
            <a:noFill/>
            <a:ln cap="flat" cmpd="sng" w="19050">
              <a:solidFill>
                <a:srgbClr val="351C75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842" name="Google Shape;842;p25"/>
            <p:cNvCxnSpPr>
              <a:stCxn id="821" idx="3"/>
              <a:endCxn id="837" idx="1"/>
            </p:cNvCxnSpPr>
            <p:nvPr/>
          </p:nvCxnSpPr>
          <p:spPr>
            <a:xfrm flipH="1" rot="10800000">
              <a:off x="5667050" y="2041787"/>
              <a:ext cx="171300" cy="145800"/>
            </a:xfrm>
            <a:prstGeom prst="straightConnector1">
              <a:avLst/>
            </a:prstGeom>
            <a:noFill/>
            <a:ln cap="flat" cmpd="sng" w="19050">
              <a:solidFill>
                <a:srgbClr val="351C75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843" name="Google Shape;843;p25"/>
            <p:cNvCxnSpPr>
              <a:stCxn id="821" idx="3"/>
              <a:endCxn id="839" idx="1"/>
            </p:cNvCxnSpPr>
            <p:nvPr/>
          </p:nvCxnSpPr>
          <p:spPr>
            <a:xfrm>
              <a:off x="5667050" y="2187587"/>
              <a:ext cx="171300" cy="380400"/>
            </a:xfrm>
            <a:prstGeom prst="straightConnector1">
              <a:avLst/>
            </a:prstGeom>
            <a:noFill/>
            <a:ln cap="flat" cmpd="sng" w="19050">
              <a:solidFill>
                <a:srgbClr val="351C75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844" name="Google Shape;844;p25"/>
            <p:cNvSpPr/>
            <p:nvPr/>
          </p:nvSpPr>
          <p:spPr>
            <a:xfrm>
              <a:off x="6395938" y="1722438"/>
              <a:ext cx="405600" cy="928800"/>
            </a:xfrm>
            <a:prstGeom prst="roundRect">
              <a:avLst>
                <a:gd fmla="val 16667" name="adj"/>
              </a:avLst>
            </a:prstGeom>
            <a:solidFill>
              <a:srgbClr val="D9D2E9"/>
            </a:solidFill>
            <a:ln cap="flat" cmpd="sng" w="19050">
              <a:solidFill>
                <a:srgbClr val="20124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64</a:t>
              </a:r>
              <a:endParaRPr sz="1000"/>
            </a:p>
          </p:txBody>
        </p:sp>
        <p:cxnSp>
          <p:nvCxnSpPr>
            <p:cNvPr id="845" name="Google Shape;845;p25"/>
            <p:cNvCxnSpPr>
              <a:stCxn id="816" idx="3"/>
              <a:endCxn id="817" idx="1"/>
            </p:cNvCxnSpPr>
            <p:nvPr/>
          </p:nvCxnSpPr>
          <p:spPr>
            <a:xfrm flipH="1" rot="10800000">
              <a:off x="3983761" y="2186087"/>
              <a:ext cx="163200" cy="1500"/>
            </a:xfrm>
            <a:prstGeom prst="straightConnector1">
              <a:avLst/>
            </a:prstGeom>
            <a:noFill/>
            <a:ln cap="flat" cmpd="sng" w="1905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846" name="Google Shape;846;p25"/>
            <p:cNvCxnSpPr>
              <a:stCxn id="835" idx="3"/>
              <a:endCxn id="844" idx="1"/>
            </p:cNvCxnSpPr>
            <p:nvPr/>
          </p:nvCxnSpPr>
          <p:spPr>
            <a:xfrm>
              <a:off x="6243850" y="1775125"/>
              <a:ext cx="152100" cy="411600"/>
            </a:xfrm>
            <a:prstGeom prst="straightConnector1">
              <a:avLst/>
            </a:prstGeom>
            <a:noFill/>
            <a:ln cap="flat" cmpd="sng" w="19050">
              <a:solidFill>
                <a:srgbClr val="6FA8D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847" name="Google Shape;847;p25"/>
            <p:cNvCxnSpPr>
              <a:endCxn id="844" idx="1"/>
            </p:cNvCxnSpPr>
            <p:nvPr/>
          </p:nvCxnSpPr>
          <p:spPr>
            <a:xfrm>
              <a:off x="6243838" y="2041938"/>
              <a:ext cx="152100" cy="144900"/>
            </a:xfrm>
            <a:prstGeom prst="straightConnector1">
              <a:avLst/>
            </a:prstGeom>
            <a:noFill/>
            <a:ln cap="flat" cmpd="sng" w="19050">
              <a:solidFill>
                <a:srgbClr val="6FA8D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848" name="Google Shape;848;p25"/>
            <p:cNvCxnSpPr>
              <a:endCxn id="844" idx="1"/>
            </p:cNvCxnSpPr>
            <p:nvPr/>
          </p:nvCxnSpPr>
          <p:spPr>
            <a:xfrm flipH="1" rot="10800000">
              <a:off x="6243838" y="2186838"/>
              <a:ext cx="152100" cy="121800"/>
            </a:xfrm>
            <a:prstGeom prst="straightConnector1">
              <a:avLst/>
            </a:prstGeom>
            <a:noFill/>
            <a:ln cap="flat" cmpd="sng" w="19050">
              <a:solidFill>
                <a:srgbClr val="6FA8D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849" name="Google Shape;849;p25"/>
            <p:cNvCxnSpPr>
              <a:stCxn id="839" idx="3"/>
              <a:endCxn id="844" idx="1"/>
            </p:cNvCxnSpPr>
            <p:nvPr/>
          </p:nvCxnSpPr>
          <p:spPr>
            <a:xfrm flipH="1" rot="10800000">
              <a:off x="6243850" y="2186825"/>
              <a:ext cx="152100" cy="381300"/>
            </a:xfrm>
            <a:prstGeom prst="straightConnector1">
              <a:avLst/>
            </a:prstGeom>
            <a:noFill/>
            <a:ln cap="flat" cmpd="sng" w="19050">
              <a:solidFill>
                <a:srgbClr val="674EA7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850" name="Google Shape;850;p25"/>
            <p:cNvCxnSpPr>
              <a:stCxn id="844" idx="3"/>
              <a:endCxn id="824" idx="1"/>
            </p:cNvCxnSpPr>
            <p:nvPr/>
          </p:nvCxnSpPr>
          <p:spPr>
            <a:xfrm>
              <a:off x="6801538" y="2186838"/>
              <a:ext cx="160200" cy="900"/>
            </a:xfrm>
            <a:prstGeom prst="straightConnector1">
              <a:avLst/>
            </a:prstGeom>
            <a:noFill/>
            <a:ln cap="flat" cmpd="sng" w="19050">
              <a:solidFill>
                <a:srgbClr val="20124D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851" name="Google Shape;851;p25"/>
            <p:cNvCxnSpPr>
              <a:stCxn id="824" idx="3"/>
              <a:endCxn id="825" idx="1"/>
            </p:cNvCxnSpPr>
            <p:nvPr/>
          </p:nvCxnSpPr>
          <p:spPr>
            <a:xfrm>
              <a:off x="7463592" y="2187612"/>
              <a:ext cx="146400" cy="0"/>
            </a:xfrm>
            <a:prstGeom prst="straightConnector1">
              <a:avLst/>
            </a:prstGeom>
            <a:noFill/>
            <a:ln cap="flat" cmpd="sng" w="19050">
              <a:solidFill>
                <a:srgbClr val="CC0000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852" name="Google Shape;852;p25"/>
          <p:cNvSpPr/>
          <p:nvPr/>
        </p:nvSpPr>
        <p:spPr>
          <a:xfrm>
            <a:off x="4014250" y="1413375"/>
            <a:ext cx="4225500" cy="765000"/>
          </a:xfrm>
          <a:prstGeom prst="rect">
            <a:avLst/>
          </a:prstGeom>
          <a:noFill/>
          <a:ln cap="flat" cmpd="sng" w="28575">
            <a:solidFill>
              <a:srgbClr val="351C75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3" name="Google Shape;853;p25"/>
          <p:cNvCxnSpPr/>
          <p:nvPr/>
        </p:nvCxnSpPr>
        <p:spPr>
          <a:xfrm rot="10800000">
            <a:off x="2733396" y="2063327"/>
            <a:ext cx="1425600" cy="6162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54" name="Google Shape;854;p25"/>
          <p:cNvCxnSpPr>
            <a:stCxn id="791" idx="1"/>
            <a:endCxn id="808" idx="2"/>
          </p:cNvCxnSpPr>
          <p:nvPr/>
        </p:nvCxnSpPr>
        <p:spPr>
          <a:xfrm flipH="1" rot="10800000">
            <a:off x="6392200" y="1885875"/>
            <a:ext cx="2134200" cy="13227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5" name="Google Shape;85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26"/>
          <p:cNvSpPr txBox="1"/>
          <p:nvPr>
            <p:ph idx="1" type="body"/>
          </p:nvPr>
        </p:nvSpPr>
        <p:spPr>
          <a:xfrm>
            <a:off x="311700" y="1222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Loss function: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Weighted sum of the pointwise </a:t>
            </a:r>
            <a:r>
              <a:rPr lang="en">
                <a:solidFill>
                  <a:srgbClr val="E69138"/>
                </a:solidFill>
              </a:rPr>
              <a:t>MSE</a:t>
            </a:r>
            <a:r>
              <a:rPr lang="en"/>
              <a:t> and </a:t>
            </a:r>
            <a:r>
              <a:rPr lang="en">
                <a:solidFill>
                  <a:srgbClr val="674EA7"/>
                </a:solidFill>
              </a:rPr>
              <a:t>sign-agreement loss</a:t>
            </a:r>
            <a:endParaRPr>
              <a:solidFill>
                <a:srgbClr val="674EA7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en">
                <a:solidFill>
                  <a:srgbClr val="666666"/>
                </a:solidFill>
              </a:rPr>
              <a:t>Optimizer: Adam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en">
                <a:solidFill>
                  <a:srgbClr val="666666"/>
                </a:solidFill>
              </a:rPr>
              <a:t>Xavier weight initialization (Personalized and MTL)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en">
                <a:solidFill>
                  <a:srgbClr val="666666"/>
                </a:solidFill>
              </a:rPr>
              <a:t>Loss curve monitor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en">
                <a:solidFill>
                  <a:srgbClr val="666666"/>
                </a:solidFill>
              </a:rPr>
              <a:t>Intermediate filter visualization</a:t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861" name="Google Shape;861;p26"/>
          <p:cNvPicPr preferRelativeResize="0"/>
          <p:nvPr/>
        </p:nvPicPr>
        <p:blipFill rotWithShape="1">
          <a:blip r:embed="rId3">
            <a:alphaModFix/>
          </a:blip>
          <a:srcRect b="16927" l="1405" r="1648" t="14457"/>
          <a:stretch/>
        </p:blipFill>
        <p:spPr>
          <a:xfrm>
            <a:off x="1624650" y="1923350"/>
            <a:ext cx="4298399" cy="539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2" name="Google Shape;862;p26"/>
          <p:cNvGrpSpPr/>
          <p:nvPr/>
        </p:nvGrpSpPr>
        <p:grpSpPr>
          <a:xfrm>
            <a:off x="3096300" y="1986175"/>
            <a:ext cx="2768325" cy="276900"/>
            <a:chOff x="3096300" y="1986175"/>
            <a:chExt cx="2768325" cy="276900"/>
          </a:xfrm>
        </p:grpSpPr>
        <p:sp>
          <p:nvSpPr>
            <p:cNvPr id="863" name="Google Shape;863;p26"/>
            <p:cNvSpPr/>
            <p:nvPr/>
          </p:nvSpPr>
          <p:spPr>
            <a:xfrm>
              <a:off x="3096300" y="1986175"/>
              <a:ext cx="1442400" cy="276900"/>
            </a:xfrm>
            <a:prstGeom prst="rect">
              <a:avLst/>
            </a:prstGeom>
            <a:noFill/>
            <a:ln cap="flat" cmpd="sng" w="9525">
              <a:solidFill>
                <a:srgbClr val="E691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CC0000"/>
                </a:solidFill>
              </a:endParaRPr>
            </a:p>
          </p:txBody>
        </p:sp>
        <p:sp>
          <p:nvSpPr>
            <p:cNvPr id="864" name="Google Shape;864;p26"/>
            <p:cNvSpPr/>
            <p:nvPr/>
          </p:nvSpPr>
          <p:spPr>
            <a:xfrm>
              <a:off x="4779225" y="1986175"/>
              <a:ext cx="1085400" cy="276900"/>
            </a:xfrm>
            <a:prstGeom prst="rect">
              <a:avLst/>
            </a:prstGeom>
            <a:noFill/>
            <a:ln cap="flat" cmpd="sng" w="9525">
              <a:solidFill>
                <a:srgbClr val="3C78D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674EA7"/>
                </a:solidFill>
              </a:endParaRPr>
            </a:p>
          </p:txBody>
        </p:sp>
      </p:grpSp>
      <p:sp>
        <p:nvSpPr>
          <p:cNvPr id="865" name="Google Shape;865;p26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Optimization</a:t>
            </a:r>
            <a:endParaRPr/>
          </a:p>
        </p:txBody>
      </p:sp>
      <p:sp>
        <p:nvSpPr>
          <p:cNvPr id="866" name="Google Shape;866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27"/>
          <p:cNvSpPr/>
          <p:nvPr/>
        </p:nvSpPr>
        <p:spPr>
          <a:xfrm>
            <a:off x="311700" y="2375050"/>
            <a:ext cx="4605600" cy="16287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>
            <a:noFill/>
          </a:ln>
          <a:effectLst>
            <a:outerShdw rotWithShape="0" algn="bl" dir="5400000" dist="7620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27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873" name="Google Shape;873;p27"/>
          <p:cNvSpPr txBox="1"/>
          <p:nvPr>
            <p:ph idx="1" type="body"/>
          </p:nvPr>
        </p:nvSpPr>
        <p:spPr>
          <a:xfrm>
            <a:off x="311700" y="1222450"/>
            <a:ext cx="4484700" cy="273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Two publicly available dataset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MERL</a:t>
            </a:r>
            <a:r>
              <a:rPr lang="en"/>
              <a:t> [4]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400"/>
              <a:buChar char="■"/>
            </a:pPr>
            <a:r>
              <a:rPr lang="en">
                <a:solidFill>
                  <a:srgbClr val="38761D"/>
                </a:solidFill>
              </a:rPr>
              <a:t>RGB, </a:t>
            </a:r>
            <a:r>
              <a:rPr lang="en">
                <a:solidFill>
                  <a:srgbClr val="1155CC"/>
                </a:solidFill>
              </a:rPr>
              <a:t>RGB-demosaiced</a:t>
            </a:r>
            <a:r>
              <a:rPr lang="en">
                <a:solidFill>
                  <a:srgbClr val="38761D"/>
                </a:solidFill>
              </a:rPr>
              <a:t>, </a:t>
            </a:r>
            <a:r>
              <a:rPr lang="en">
                <a:solidFill>
                  <a:srgbClr val="674EA7"/>
                </a:solidFill>
              </a:rPr>
              <a:t>NIR</a:t>
            </a:r>
            <a:endParaRPr>
              <a:solidFill>
                <a:srgbClr val="674EA7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UBFC-rPPG</a:t>
            </a:r>
            <a:r>
              <a:rPr lang="en"/>
              <a:t> [5]: RGB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Collected dataset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MPSC-rPPG</a:t>
            </a:r>
            <a:r>
              <a:rPr lang="en"/>
              <a:t> dataset: </a:t>
            </a:r>
            <a:r>
              <a:rPr lang="en">
                <a:solidFill>
                  <a:srgbClr val="38761D"/>
                </a:solidFill>
              </a:rPr>
              <a:t>RGB</a:t>
            </a:r>
            <a:endParaRPr>
              <a:solidFill>
                <a:srgbClr val="38761D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8 subjects (2.5 hours)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DSLR videos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Corresponding PPG (Empatica E4)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Angle, distance, lighting, skin variations</a:t>
            </a:r>
            <a:endParaRPr/>
          </a:p>
        </p:txBody>
      </p:sp>
      <p:sp>
        <p:nvSpPr>
          <p:cNvPr id="874" name="Google Shape;874;p27"/>
          <p:cNvSpPr/>
          <p:nvPr/>
        </p:nvSpPr>
        <p:spPr>
          <a:xfrm>
            <a:off x="7214150" y="1483050"/>
            <a:ext cx="993496" cy="592156"/>
          </a:xfrm>
          <a:prstGeom prst="rect">
            <a:avLst/>
          </a:prstGeom>
          <a:solidFill>
            <a:srgbClr val="9FC5E8"/>
          </a:solidFill>
          <a:ln cap="flat" cmpd="sng" w="19050">
            <a:solidFill>
              <a:srgbClr val="A4C2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/>
              <a:t>Facial Video</a:t>
            </a:r>
            <a:endParaRPr i="1" sz="1200"/>
          </a:p>
        </p:txBody>
      </p:sp>
      <p:pic>
        <p:nvPicPr>
          <p:cNvPr id="875" name="Google Shape;875;p27"/>
          <p:cNvPicPr preferRelativeResize="0"/>
          <p:nvPr/>
        </p:nvPicPr>
        <p:blipFill rotWithShape="1">
          <a:blip r:embed="rId3">
            <a:alphaModFix/>
          </a:blip>
          <a:srcRect b="4752" l="51097" r="0" t="3318"/>
          <a:stretch/>
        </p:blipFill>
        <p:spPr>
          <a:xfrm>
            <a:off x="4923131" y="1349464"/>
            <a:ext cx="1422106" cy="2141342"/>
          </a:xfrm>
          <a:prstGeom prst="rect">
            <a:avLst/>
          </a:prstGeom>
          <a:noFill/>
          <a:ln>
            <a:noFill/>
          </a:ln>
        </p:spPr>
      </p:pic>
      <p:pic>
        <p:nvPicPr>
          <p:cNvPr id="876" name="Google Shape;876;p27"/>
          <p:cNvPicPr preferRelativeResize="0"/>
          <p:nvPr/>
        </p:nvPicPr>
        <p:blipFill rotWithShape="1">
          <a:blip r:embed="rId4">
            <a:alphaModFix/>
          </a:blip>
          <a:srcRect b="0" l="0" r="33123" t="0"/>
          <a:stretch/>
        </p:blipFill>
        <p:spPr>
          <a:xfrm>
            <a:off x="6093509" y="1507299"/>
            <a:ext cx="946490" cy="197893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7" name="Google Shape;877;p27"/>
          <p:cNvCxnSpPr/>
          <p:nvPr/>
        </p:nvCxnSpPr>
        <p:spPr>
          <a:xfrm>
            <a:off x="5390750" y="1425925"/>
            <a:ext cx="993496" cy="233656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8" name="Google Shape;878;p27"/>
          <p:cNvCxnSpPr/>
          <p:nvPr/>
        </p:nvCxnSpPr>
        <p:spPr>
          <a:xfrm flipH="1" rot="10800000">
            <a:off x="5412625" y="1748762"/>
            <a:ext cx="981962" cy="209738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9" name="Google Shape;879;p27"/>
          <p:cNvCxnSpPr>
            <a:endCxn id="874" idx="1"/>
          </p:cNvCxnSpPr>
          <p:nvPr/>
        </p:nvCxnSpPr>
        <p:spPr>
          <a:xfrm>
            <a:off x="6471950" y="1615028"/>
            <a:ext cx="742200" cy="1641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80" name="Google Shape;880;p27"/>
          <p:cNvSpPr/>
          <p:nvPr/>
        </p:nvSpPr>
        <p:spPr>
          <a:xfrm>
            <a:off x="5405034" y="2484845"/>
            <a:ext cx="200699" cy="141140"/>
          </a:xfrm>
          <a:prstGeom prst="ellipse">
            <a:avLst/>
          </a:prstGeom>
          <a:noFill/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1" name="Google Shape;881;p27"/>
          <p:cNvSpPr txBox="1"/>
          <p:nvPr/>
        </p:nvSpPr>
        <p:spPr>
          <a:xfrm>
            <a:off x="7680601" y="2962875"/>
            <a:ext cx="946590" cy="354032"/>
          </a:xfrm>
          <a:prstGeom prst="rect">
            <a:avLst/>
          </a:prstGeom>
          <a:noFill/>
          <a:ln cap="flat" cmpd="sng" w="19050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Target PPG</a:t>
            </a:r>
            <a:endParaRPr sz="1100"/>
          </a:p>
        </p:txBody>
      </p:sp>
      <p:pic>
        <p:nvPicPr>
          <p:cNvPr id="882" name="Google Shape;882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790063" y="2799505"/>
            <a:ext cx="628860" cy="6960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3" name="Google Shape;883;p27"/>
          <p:cNvCxnSpPr>
            <a:stCxn id="880" idx="6"/>
            <a:endCxn id="882" idx="1"/>
          </p:cNvCxnSpPr>
          <p:nvPr/>
        </p:nvCxnSpPr>
        <p:spPr>
          <a:xfrm>
            <a:off x="5605733" y="2555415"/>
            <a:ext cx="1184400" cy="592200"/>
          </a:xfrm>
          <a:prstGeom prst="bentConnector3">
            <a:avLst>
              <a:gd fmla="val 49995" name="adj1"/>
            </a:avLst>
          </a:prstGeom>
          <a:noFill/>
          <a:ln cap="flat" cmpd="sng" w="19050">
            <a:solidFill>
              <a:srgbClr val="3D85C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84" name="Google Shape;884;p27"/>
          <p:cNvCxnSpPr>
            <a:stCxn id="882" idx="3"/>
            <a:endCxn id="881" idx="1"/>
          </p:cNvCxnSpPr>
          <p:nvPr/>
        </p:nvCxnSpPr>
        <p:spPr>
          <a:xfrm flipH="1" rot="10800000">
            <a:off x="7418922" y="3140025"/>
            <a:ext cx="261600" cy="7500"/>
          </a:xfrm>
          <a:prstGeom prst="straightConnector1">
            <a:avLst/>
          </a:prstGeom>
          <a:noFill/>
          <a:ln cap="flat" cmpd="sng" w="19050">
            <a:solidFill>
              <a:srgbClr val="3D85C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85" name="Google Shape;885;p27"/>
          <p:cNvSpPr txBox="1"/>
          <p:nvPr/>
        </p:nvSpPr>
        <p:spPr>
          <a:xfrm>
            <a:off x="6553620" y="1748742"/>
            <a:ext cx="866362" cy="3077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DSLR</a:t>
            </a:r>
            <a:endParaRPr sz="800"/>
          </a:p>
        </p:txBody>
      </p:sp>
      <p:sp>
        <p:nvSpPr>
          <p:cNvPr id="886" name="Google Shape;886;p27"/>
          <p:cNvSpPr txBox="1"/>
          <p:nvPr/>
        </p:nvSpPr>
        <p:spPr>
          <a:xfrm>
            <a:off x="6721112" y="2474163"/>
            <a:ext cx="1057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Wrist Wearable Empatica E4</a:t>
            </a:r>
            <a:endParaRPr sz="800"/>
          </a:p>
        </p:txBody>
      </p:sp>
      <p:sp>
        <p:nvSpPr>
          <p:cNvPr id="887" name="Google Shape;887;p27"/>
          <p:cNvSpPr txBox="1"/>
          <p:nvPr/>
        </p:nvSpPr>
        <p:spPr>
          <a:xfrm>
            <a:off x="5508905" y="3588850"/>
            <a:ext cx="2769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MPSC-rPPG data collection setup</a:t>
            </a:r>
            <a:endParaRPr sz="1200"/>
          </a:p>
        </p:txBody>
      </p:sp>
      <p:sp>
        <p:nvSpPr>
          <p:cNvPr id="888" name="Google Shape;888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28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Experiments</a:t>
            </a:r>
            <a:endParaRPr/>
          </a:p>
        </p:txBody>
      </p:sp>
      <p:sp>
        <p:nvSpPr>
          <p:cNvPr id="894" name="Google Shape;894;p28"/>
          <p:cNvSpPr txBox="1"/>
          <p:nvPr>
            <p:ph idx="1" type="body"/>
          </p:nvPr>
        </p:nvSpPr>
        <p:spPr>
          <a:xfrm>
            <a:off x="311700" y="1222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Personalized Model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3 Modalities (MERL and MPSC dataset)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Multitask learning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3 Modalities (3 dataset)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Transfer Learning: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3 Modalities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6AA84F"/>
                </a:solidFill>
              </a:rPr>
              <a:t>Intra-modal</a:t>
            </a:r>
            <a:r>
              <a:rPr lang="en"/>
              <a:t> transfer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RGB to RGB, NIR to NIR and so 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6AA84F"/>
                </a:solidFill>
              </a:rPr>
              <a:t>Intermodal </a:t>
            </a:r>
            <a:r>
              <a:rPr lang="en"/>
              <a:t>transfer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RGB to NIR, NIR to RGB, and so 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Baseline Model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Personalized / MTL model</a:t>
            </a:r>
            <a:endParaRPr/>
          </a:p>
        </p:txBody>
      </p:sp>
      <p:sp>
        <p:nvSpPr>
          <p:cNvPr id="895" name="Google Shape;895;p28"/>
          <p:cNvSpPr txBox="1"/>
          <p:nvPr/>
        </p:nvSpPr>
        <p:spPr>
          <a:xfrm>
            <a:off x="311700" y="4691825"/>
            <a:ext cx="4313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 u="sng">
                <a:solidFill>
                  <a:schemeClr val="hlink"/>
                </a:solidFill>
                <a:hlinkClick r:id="rId3"/>
              </a:rPr>
              <a:t>*</a:t>
            </a:r>
            <a:r>
              <a:rPr lang="en" sz="800" u="sng">
                <a:solidFill>
                  <a:schemeClr val="hlink"/>
                </a:solidFill>
                <a:hlinkClick r:id="rId4"/>
              </a:rPr>
              <a:t>Code links</a:t>
            </a:r>
            <a:endParaRPr sz="1100"/>
          </a:p>
        </p:txBody>
      </p:sp>
      <p:sp>
        <p:nvSpPr>
          <p:cNvPr id="896" name="Google Shape;89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29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902" name="Google Shape;902;p29"/>
          <p:cNvSpPr txBox="1"/>
          <p:nvPr>
            <p:ph idx="1" type="body"/>
          </p:nvPr>
        </p:nvSpPr>
        <p:spPr>
          <a:xfrm>
            <a:off x="311700" y="1222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Metrics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MSE loss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Phase and peak matching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Experiments and their results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Explanation of the network behaviors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 result on the individual experiments.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Left-out dataset</a:t>
            </a:r>
            <a:endParaRPr/>
          </a:p>
        </p:txBody>
      </p:sp>
      <p:sp>
        <p:nvSpPr>
          <p:cNvPr id="903" name="Google Shape;903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7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8" name="Google Shape;908;p30"/>
          <p:cNvPicPr preferRelativeResize="0"/>
          <p:nvPr/>
        </p:nvPicPr>
        <p:blipFill rotWithShape="1">
          <a:blip r:embed="rId3">
            <a:alphaModFix/>
          </a:blip>
          <a:srcRect b="0" l="0" r="52244" t="51174"/>
          <a:stretch/>
        </p:blipFill>
        <p:spPr>
          <a:xfrm>
            <a:off x="1194800" y="2972450"/>
            <a:ext cx="3023452" cy="17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909" name="Google Shape;909;p30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pic>
        <p:nvPicPr>
          <p:cNvPr id="910" name="Google Shape;910;p30"/>
          <p:cNvPicPr preferRelativeResize="0"/>
          <p:nvPr/>
        </p:nvPicPr>
        <p:blipFill rotWithShape="1">
          <a:blip r:embed="rId3">
            <a:alphaModFix/>
          </a:blip>
          <a:srcRect b="48008" l="47756" r="0" t="0"/>
          <a:stretch/>
        </p:blipFill>
        <p:spPr>
          <a:xfrm>
            <a:off x="4218249" y="1150050"/>
            <a:ext cx="3307576" cy="1851549"/>
          </a:xfrm>
          <a:prstGeom prst="rect">
            <a:avLst/>
          </a:prstGeom>
          <a:noFill/>
          <a:ln>
            <a:noFill/>
          </a:ln>
        </p:spPr>
      </p:pic>
      <p:sp>
        <p:nvSpPr>
          <p:cNvPr id="911" name="Google Shape;911;p30"/>
          <p:cNvSpPr/>
          <p:nvPr/>
        </p:nvSpPr>
        <p:spPr>
          <a:xfrm>
            <a:off x="5617050" y="1580925"/>
            <a:ext cx="408000" cy="954300"/>
          </a:xfrm>
          <a:prstGeom prst="ellipse">
            <a:avLst/>
          </a:prstGeom>
          <a:noFill/>
          <a:ln cap="flat" cmpd="sng" w="3810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2" name="Google Shape;91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13" name="Google Shape;913;p30"/>
          <p:cNvPicPr preferRelativeResize="0"/>
          <p:nvPr/>
        </p:nvPicPr>
        <p:blipFill rotWithShape="1">
          <a:blip r:embed="rId3">
            <a:alphaModFix/>
          </a:blip>
          <a:srcRect b="48825" l="0" r="52244" t="0"/>
          <a:stretch/>
        </p:blipFill>
        <p:spPr>
          <a:xfrm>
            <a:off x="1194800" y="1150050"/>
            <a:ext cx="3023452" cy="1822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4" name="Google Shape;914;p30"/>
          <p:cNvPicPr preferRelativeResize="0"/>
          <p:nvPr/>
        </p:nvPicPr>
        <p:blipFill rotWithShape="1">
          <a:blip r:embed="rId3">
            <a:alphaModFix/>
          </a:blip>
          <a:srcRect b="0" l="47756" r="0" t="51174"/>
          <a:stretch/>
        </p:blipFill>
        <p:spPr>
          <a:xfrm>
            <a:off x="4218249" y="2972450"/>
            <a:ext cx="3307576" cy="17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915" name="Google Shape;915;p30"/>
          <p:cNvSpPr/>
          <p:nvPr/>
        </p:nvSpPr>
        <p:spPr>
          <a:xfrm>
            <a:off x="1259725" y="2712425"/>
            <a:ext cx="3151800" cy="3495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Compatible with </a:t>
            </a:r>
            <a:r>
              <a:rPr b="1" lang="en"/>
              <a:t>different</a:t>
            </a:r>
            <a:r>
              <a:rPr b="1" lang="en"/>
              <a:t> sensors</a:t>
            </a:r>
            <a:endParaRPr b="1"/>
          </a:p>
        </p:txBody>
      </p:sp>
      <p:sp>
        <p:nvSpPr>
          <p:cNvPr id="916" name="Google Shape;916;p30"/>
          <p:cNvSpPr/>
          <p:nvPr/>
        </p:nvSpPr>
        <p:spPr>
          <a:xfrm>
            <a:off x="5148737" y="3667100"/>
            <a:ext cx="1446600" cy="3495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Generalization</a:t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31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922" name="Google Shape;922;p31"/>
          <p:cNvSpPr txBox="1"/>
          <p:nvPr>
            <p:ph idx="1" type="body"/>
          </p:nvPr>
        </p:nvSpPr>
        <p:spPr>
          <a:xfrm>
            <a:off x="311700" y="1222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Interpretation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Intermediate filtering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Design choices (Ablation study)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Importance of loss </a:t>
            </a:r>
            <a:endParaRPr/>
          </a:p>
        </p:txBody>
      </p:sp>
      <p:sp>
        <p:nvSpPr>
          <p:cNvPr id="923" name="Google Shape;923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24" name="Google Shape;924;p31"/>
          <p:cNvPicPr preferRelativeResize="0"/>
          <p:nvPr/>
        </p:nvPicPr>
        <p:blipFill rotWithShape="1">
          <a:blip r:embed="rId3">
            <a:alphaModFix/>
          </a:blip>
          <a:srcRect b="1351" l="0" r="52376" t="0"/>
          <a:stretch/>
        </p:blipFill>
        <p:spPr>
          <a:xfrm>
            <a:off x="433099" y="1318650"/>
            <a:ext cx="3756001" cy="2659174"/>
          </a:xfrm>
          <a:prstGeom prst="rect">
            <a:avLst/>
          </a:prstGeom>
          <a:noFill/>
          <a:ln>
            <a:noFill/>
          </a:ln>
        </p:spPr>
      </p:pic>
      <p:sp>
        <p:nvSpPr>
          <p:cNvPr id="925" name="Google Shape;925;p31"/>
          <p:cNvSpPr/>
          <p:nvPr/>
        </p:nvSpPr>
        <p:spPr>
          <a:xfrm>
            <a:off x="2082889" y="2202733"/>
            <a:ext cx="798244" cy="927365"/>
          </a:xfrm>
          <a:prstGeom prst="ellipse">
            <a:avLst/>
          </a:prstGeom>
          <a:noFill/>
          <a:ln cap="flat" cmpd="sng" w="19050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6" name="Google Shape;926;p31"/>
          <p:cNvSpPr txBox="1"/>
          <p:nvPr/>
        </p:nvSpPr>
        <p:spPr>
          <a:xfrm>
            <a:off x="630008" y="3207279"/>
            <a:ext cx="151369" cy="4001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</a:t>
            </a:r>
            <a:endParaRPr/>
          </a:p>
        </p:txBody>
      </p:sp>
      <p:sp>
        <p:nvSpPr>
          <p:cNvPr id="927" name="Google Shape;927;p31"/>
          <p:cNvSpPr txBox="1"/>
          <p:nvPr/>
        </p:nvSpPr>
        <p:spPr>
          <a:xfrm>
            <a:off x="630008" y="2824358"/>
            <a:ext cx="151369" cy="4001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</a:t>
            </a:r>
            <a:endParaRPr/>
          </a:p>
        </p:txBody>
      </p:sp>
      <p:sp>
        <p:nvSpPr>
          <p:cNvPr id="928" name="Google Shape;928;p31"/>
          <p:cNvSpPr txBox="1"/>
          <p:nvPr/>
        </p:nvSpPr>
        <p:spPr>
          <a:xfrm>
            <a:off x="4417720" y="3207279"/>
            <a:ext cx="151369" cy="4001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</a:t>
            </a:r>
            <a:endParaRPr/>
          </a:p>
        </p:txBody>
      </p:sp>
      <p:sp>
        <p:nvSpPr>
          <p:cNvPr id="929" name="Google Shape;929;p31"/>
          <p:cNvSpPr txBox="1"/>
          <p:nvPr/>
        </p:nvSpPr>
        <p:spPr>
          <a:xfrm>
            <a:off x="4417720" y="2824358"/>
            <a:ext cx="151369" cy="40012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</a:t>
            </a:r>
            <a:endParaRPr/>
          </a:p>
        </p:txBody>
      </p:sp>
      <p:pic>
        <p:nvPicPr>
          <p:cNvPr id="930" name="Google Shape;930;p31"/>
          <p:cNvPicPr preferRelativeResize="0"/>
          <p:nvPr/>
        </p:nvPicPr>
        <p:blipFill rotWithShape="1">
          <a:blip r:embed="rId3">
            <a:alphaModFix/>
          </a:blip>
          <a:srcRect b="1348" l="47629" r="733" t="1649"/>
          <a:stretch/>
        </p:blipFill>
        <p:spPr>
          <a:xfrm>
            <a:off x="4342100" y="1362975"/>
            <a:ext cx="4072550" cy="2614850"/>
          </a:xfrm>
          <a:prstGeom prst="rect">
            <a:avLst/>
          </a:prstGeom>
          <a:noFill/>
          <a:ln>
            <a:noFill/>
          </a:ln>
        </p:spPr>
      </p:pic>
      <p:sp>
        <p:nvSpPr>
          <p:cNvPr id="931" name="Google Shape;931;p31"/>
          <p:cNvSpPr txBox="1"/>
          <p:nvPr/>
        </p:nvSpPr>
        <p:spPr>
          <a:xfrm>
            <a:off x="4516208" y="3207279"/>
            <a:ext cx="15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</a:t>
            </a:r>
            <a:endParaRPr/>
          </a:p>
        </p:txBody>
      </p:sp>
      <p:sp>
        <p:nvSpPr>
          <p:cNvPr id="932" name="Google Shape;932;p31"/>
          <p:cNvSpPr txBox="1"/>
          <p:nvPr/>
        </p:nvSpPr>
        <p:spPr>
          <a:xfrm>
            <a:off x="4516208" y="2824358"/>
            <a:ext cx="15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</a:t>
            </a:r>
            <a:endParaRPr/>
          </a:p>
        </p:txBody>
      </p:sp>
      <p:sp>
        <p:nvSpPr>
          <p:cNvPr id="933" name="Google Shape;933;p31"/>
          <p:cNvSpPr/>
          <p:nvPr/>
        </p:nvSpPr>
        <p:spPr>
          <a:xfrm>
            <a:off x="1028663" y="2884675"/>
            <a:ext cx="2906700" cy="3936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Missed Peaks but recovered</a:t>
            </a:r>
            <a:endParaRPr b="1"/>
          </a:p>
        </p:txBody>
      </p:sp>
      <p:sp>
        <p:nvSpPr>
          <p:cNvPr id="934" name="Google Shape;934;p31"/>
          <p:cNvSpPr/>
          <p:nvPr/>
        </p:nvSpPr>
        <p:spPr>
          <a:xfrm>
            <a:off x="5051438" y="2888725"/>
            <a:ext cx="2906700" cy="3936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Successful adaptation to UBFC</a:t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311700" y="1222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Background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Problem Statement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Solution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Dataset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Methodologies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Result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Conclusion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Q/A</a:t>
            </a:r>
            <a:endParaRPr/>
          </a:p>
        </p:txBody>
      </p:sp>
      <p:sp>
        <p:nvSpPr>
          <p:cNvPr id="69" name="Google Shape;6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32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 Summary</a:t>
            </a:r>
            <a:endParaRPr/>
          </a:p>
        </p:txBody>
      </p:sp>
      <p:sp>
        <p:nvSpPr>
          <p:cNvPr id="940" name="Google Shape;940;p32"/>
          <p:cNvSpPr txBox="1"/>
          <p:nvPr>
            <p:ph idx="1" type="body"/>
          </p:nvPr>
        </p:nvSpPr>
        <p:spPr>
          <a:xfrm>
            <a:off x="311700" y="1222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41" name="Google Shape;941;p32"/>
          <p:cNvPicPr preferRelativeResize="0"/>
          <p:nvPr/>
        </p:nvPicPr>
        <p:blipFill rotWithShape="1">
          <a:blip r:embed="rId3">
            <a:alphaModFix/>
          </a:blip>
          <a:srcRect b="50502" l="0" r="0" t="0"/>
          <a:stretch/>
        </p:blipFill>
        <p:spPr>
          <a:xfrm>
            <a:off x="311701" y="1222450"/>
            <a:ext cx="8520602" cy="2870584"/>
          </a:xfrm>
          <a:prstGeom prst="rect">
            <a:avLst/>
          </a:prstGeom>
          <a:noFill/>
          <a:ln>
            <a:noFill/>
          </a:ln>
        </p:spPr>
      </p:pic>
      <p:pic>
        <p:nvPicPr>
          <p:cNvPr id="942" name="Google Shape;942;p32"/>
          <p:cNvPicPr preferRelativeResize="0"/>
          <p:nvPr/>
        </p:nvPicPr>
        <p:blipFill rotWithShape="1">
          <a:blip r:embed="rId3">
            <a:alphaModFix/>
          </a:blip>
          <a:srcRect b="43177" l="51234" r="25080" t="53053"/>
          <a:stretch/>
        </p:blipFill>
        <p:spPr>
          <a:xfrm>
            <a:off x="3322150" y="4093025"/>
            <a:ext cx="2018074" cy="2185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3" name="Google Shape;943;p32"/>
          <p:cNvCxnSpPr/>
          <p:nvPr/>
        </p:nvCxnSpPr>
        <p:spPr>
          <a:xfrm flipH="1" rot="10800000">
            <a:off x="3045300" y="1726800"/>
            <a:ext cx="772200" cy="320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944" name="Google Shape;944;p32"/>
          <p:cNvCxnSpPr/>
          <p:nvPr/>
        </p:nvCxnSpPr>
        <p:spPr>
          <a:xfrm>
            <a:off x="997525" y="3139425"/>
            <a:ext cx="1093500" cy="1098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945" name="Google Shape;945;p32"/>
          <p:cNvSpPr/>
          <p:nvPr/>
        </p:nvSpPr>
        <p:spPr>
          <a:xfrm>
            <a:off x="4939500" y="1274950"/>
            <a:ext cx="582900" cy="2446500"/>
          </a:xfrm>
          <a:prstGeom prst="ellipse">
            <a:avLst/>
          </a:prstGeom>
          <a:noFill/>
          <a:ln cap="flat" cmpd="sng" w="28575">
            <a:solidFill>
              <a:srgbClr val="0B5394"/>
            </a:solidFill>
            <a:prstDash val="lg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7" name="Google Shape;947;p32"/>
          <p:cNvSpPr/>
          <p:nvPr/>
        </p:nvSpPr>
        <p:spPr>
          <a:xfrm>
            <a:off x="1034525" y="2156950"/>
            <a:ext cx="2906700" cy="3639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Transfer from MTL works better</a:t>
            </a:r>
            <a:endParaRPr b="1"/>
          </a:p>
        </p:txBody>
      </p:sp>
      <p:sp>
        <p:nvSpPr>
          <p:cNvPr id="948" name="Google Shape;948;p32"/>
          <p:cNvSpPr/>
          <p:nvPr/>
        </p:nvSpPr>
        <p:spPr>
          <a:xfrm>
            <a:off x="4939500" y="1998250"/>
            <a:ext cx="1704600" cy="5226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Validation of our Design Choice</a:t>
            </a:r>
            <a:endParaRPr b="1"/>
          </a:p>
        </p:txBody>
      </p:sp>
      <p:sp>
        <p:nvSpPr>
          <p:cNvPr id="949" name="Google Shape;949;p32"/>
          <p:cNvSpPr/>
          <p:nvPr/>
        </p:nvSpPr>
        <p:spPr>
          <a:xfrm>
            <a:off x="6882050" y="1998300"/>
            <a:ext cx="1780200" cy="6420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Result on all Modalities shows generalization</a:t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Google Shape;954;p33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</a:t>
            </a:r>
            <a:r>
              <a:rPr lang="en"/>
              <a:t> Summary</a:t>
            </a:r>
            <a:endParaRPr/>
          </a:p>
        </p:txBody>
      </p:sp>
      <p:pic>
        <p:nvPicPr>
          <p:cNvPr id="955" name="Google Shape;955;p33"/>
          <p:cNvPicPr preferRelativeResize="0"/>
          <p:nvPr/>
        </p:nvPicPr>
        <p:blipFill rotWithShape="1">
          <a:blip r:embed="rId3">
            <a:alphaModFix/>
          </a:blip>
          <a:srcRect b="0" l="0" r="0" t="47810"/>
          <a:stretch/>
        </p:blipFill>
        <p:spPr>
          <a:xfrm>
            <a:off x="311700" y="1444425"/>
            <a:ext cx="8520602" cy="3026747"/>
          </a:xfrm>
          <a:prstGeom prst="rect">
            <a:avLst/>
          </a:prstGeom>
          <a:noFill/>
          <a:ln>
            <a:noFill/>
          </a:ln>
        </p:spPr>
      </p:pic>
      <p:sp>
        <p:nvSpPr>
          <p:cNvPr id="956" name="Google Shape;956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7" name="Google Shape;957;p33"/>
          <p:cNvSpPr/>
          <p:nvPr/>
        </p:nvSpPr>
        <p:spPr>
          <a:xfrm>
            <a:off x="3282325" y="2491000"/>
            <a:ext cx="3203100" cy="5727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Result </a:t>
            </a:r>
            <a:r>
              <a:rPr b="1" lang="en"/>
              <a:t>on Intermodal transfer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(Adaptive with different modalities)</a:t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34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963" name="Google Shape;963;p34"/>
          <p:cNvSpPr txBox="1"/>
          <p:nvPr>
            <p:ph idx="1" type="body"/>
          </p:nvPr>
        </p:nvSpPr>
        <p:spPr>
          <a:xfrm>
            <a:off x="311700" y="1222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 behaviors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Intermediate filter </a:t>
            </a:r>
            <a:r>
              <a:rPr i="1" lang="en"/>
              <a:t>focuses on face</a:t>
            </a:r>
            <a:endParaRPr i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Continuous output provide</a:t>
            </a:r>
            <a:r>
              <a:rPr i="1" lang="en"/>
              <a:t> local failure</a:t>
            </a:r>
            <a:r>
              <a:rPr lang="en"/>
              <a:t> and </a:t>
            </a:r>
            <a:r>
              <a:rPr i="1" lang="en"/>
              <a:t>success </a:t>
            </a:r>
            <a:endParaRPr i="1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Our design choice </a:t>
            </a:r>
            <a:r>
              <a:rPr i="1" lang="en"/>
              <a:t>enhance</a:t>
            </a:r>
            <a:r>
              <a:rPr lang="en"/>
              <a:t> system performance.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Drawbacks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Requirement of </a:t>
            </a:r>
            <a:r>
              <a:rPr lang="en">
                <a:solidFill>
                  <a:srgbClr val="E06666"/>
                </a:solidFill>
              </a:rPr>
              <a:t>calibrated labeled data</a:t>
            </a:r>
            <a:endParaRPr>
              <a:solidFill>
                <a:srgbClr val="E06666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E06666"/>
                </a:solidFill>
              </a:rPr>
              <a:t>Scalability</a:t>
            </a:r>
            <a:r>
              <a:rPr lang="en"/>
              <a:t> of the MTL setup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System Flaws: </a:t>
            </a:r>
            <a:r>
              <a:rPr lang="en">
                <a:solidFill>
                  <a:srgbClr val="E06666"/>
                </a:solidFill>
              </a:rPr>
              <a:t>Relative Motion and distances</a:t>
            </a:r>
            <a:r>
              <a:rPr lang="en"/>
              <a:t> (8 feet).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Future direction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6AA84F"/>
                </a:solidFill>
              </a:rPr>
              <a:t>Learning the implicit rPPG</a:t>
            </a:r>
            <a:r>
              <a:rPr lang="en"/>
              <a:t> from raw videos without label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>
                <a:solidFill>
                  <a:srgbClr val="6AA84F"/>
                </a:solidFill>
              </a:rPr>
              <a:t>Enabling edge-device implementation</a:t>
            </a:r>
            <a:r>
              <a:rPr lang="en"/>
              <a:t> of CamSense works. </a:t>
            </a:r>
            <a:endParaRPr/>
          </a:p>
        </p:txBody>
      </p:sp>
      <p:grpSp>
        <p:nvGrpSpPr>
          <p:cNvPr id="964" name="Google Shape;964;p34"/>
          <p:cNvGrpSpPr/>
          <p:nvPr/>
        </p:nvGrpSpPr>
        <p:grpSpPr>
          <a:xfrm>
            <a:off x="5846958" y="1070057"/>
            <a:ext cx="2920419" cy="2930246"/>
            <a:chOff x="5412050" y="1222450"/>
            <a:chExt cx="3431346" cy="3416399"/>
          </a:xfrm>
        </p:grpSpPr>
        <p:pic>
          <p:nvPicPr>
            <p:cNvPr id="965" name="Google Shape;965;p3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412050" y="1222450"/>
              <a:ext cx="3431346" cy="34163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66" name="Google Shape;966;p34"/>
            <p:cNvSpPr/>
            <p:nvPr/>
          </p:nvSpPr>
          <p:spPr>
            <a:xfrm>
              <a:off x="5706800" y="1340525"/>
              <a:ext cx="626700" cy="641100"/>
            </a:xfrm>
            <a:prstGeom prst="ellipse">
              <a:avLst/>
            </a:prstGeom>
            <a:noFill/>
            <a:ln cap="flat" cmpd="sng" w="19050">
              <a:solidFill>
                <a:srgbClr val="CC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6871875" y="3576550"/>
              <a:ext cx="626700" cy="641100"/>
            </a:xfrm>
            <a:prstGeom prst="ellipse">
              <a:avLst/>
            </a:prstGeom>
            <a:noFill/>
            <a:ln cap="flat" cmpd="sng" w="19050">
              <a:solidFill>
                <a:srgbClr val="CC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8" name="Google Shape;96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9" name="Google Shape;969;p34"/>
          <p:cNvSpPr/>
          <p:nvPr/>
        </p:nvSpPr>
        <p:spPr>
          <a:xfrm>
            <a:off x="5918463" y="2338375"/>
            <a:ext cx="2777400" cy="3936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Attention on the exposed skin</a:t>
            </a:r>
            <a:endParaRPr b="1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p35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975" name="Google Shape;975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76" name="Google Shape;976;p35"/>
          <p:cNvSpPr txBox="1"/>
          <p:nvPr/>
        </p:nvSpPr>
        <p:spPr>
          <a:xfrm>
            <a:off x="422575" y="4553725"/>
            <a:ext cx="18870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*</a:t>
            </a:r>
            <a:r>
              <a:rPr lang="en" sz="800" u="sng">
                <a:solidFill>
                  <a:schemeClr val="hlink"/>
                </a:solidFill>
                <a:hlinkClick r:id="rId3"/>
              </a:rPr>
              <a:t>Dataset Link</a:t>
            </a:r>
            <a:endParaRPr sz="800"/>
          </a:p>
        </p:txBody>
      </p:sp>
      <p:sp>
        <p:nvSpPr>
          <p:cNvPr id="977" name="Google Shape;977;p35"/>
          <p:cNvSpPr/>
          <p:nvPr/>
        </p:nvSpPr>
        <p:spPr>
          <a:xfrm>
            <a:off x="458475" y="1413350"/>
            <a:ext cx="7476900" cy="1668300"/>
          </a:xfrm>
          <a:prstGeom prst="roundRect">
            <a:avLst>
              <a:gd fmla="val 16667" name="adj"/>
            </a:avLst>
          </a:prstGeom>
          <a:solidFill>
            <a:srgbClr val="D0E0E3"/>
          </a:solidFill>
          <a:ln>
            <a:noFill/>
          </a:ln>
          <a:effectLst>
            <a:outerShdw blurRad="57150" rotWithShape="0" algn="bl" dir="5400000" dist="19050">
              <a:srgbClr val="9E9E9E">
                <a:alpha val="73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Proposed a novel data-driven approach to extract rPPG</a:t>
            </a:r>
            <a:endParaRPr sz="18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Proposed </a:t>
            </a:r>
            <a:r>
              <a:rPr b="1" lang="en">
                <a:solidFill>
                  <a:schemeClr val="dk1"/>
                </a:solidFill>
              </a:rPr>
              <a:t>three architectures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Validated with </a:t>
            </a:r>
            <a:r>
              <a:rPr b="1" lang="en">
                <a:solidFill>
                  <a:schemeClr val="dk1"/>
                </a:solidFill>
              </a:rPr>
              <a:t>three modalities</a:t>
            </a:r>
            <a:r>
              <a:rPr lang="en">
                <a:solidFill>
                  <a:schemeClr val="dk1"/>
                </a:solidFill>
              </a:rPr>
              <a:t> (three dataset)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b="1" lang="en">
                <a:solidFill>
                  <a:schemeClr val="dk1"/>
                </a:solidFill>
              </a:rPr>
              <a:t>Utilized</a:t>
            </a:r>
            <a:r>
              <a:rPr lang="en">
                <a:solidFill>
                  <a:schemeClr val="dk1"/>
                </a:solidFill>
              </a:rPr>
              <a:t> the learned </a:t>
            </a:r>
            <a:r>
              <a:rPr b="1" lang="en">
                <a:solidFill>
                  <a:schemeClr val="dk1"/>
                </a:solidFill>
              </a:rPr>
              <a:t>representations</a:t>
            </a:r>
            <a:endParaRPr b="1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Analyzed detail model performance and </a:t>
            </a:r>
            <a:r>
              <a:rPr b="1" lang="en">
                <a:solidFill>
                  <a:schemeClr val="dk1"/>
                </a:solidFill>
              </a:rPr>
              <a:t>design choices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978" name="Google Shape;978;p35"/>
          <p:cNvSpPr/>
          <p:nvPr/>
        </p:nvSpPr>
        <p:spPr>
          <a:xfrm>
            <a:off x="458475" y="3333500"/>
            <a:ext cx="7476900" cy="10638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Proposed a new rPPG dataset </a:t>
            </a:r>
            <a:endParaRPr sz="1800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MPSC-rPPG dataset</a:t>
            </a:r>
            <a:r>
              <a:rPr i="1" lang="en">
                <a:solidFill>
                  <a:schemeClr val="dk1"/>
                </a:solidFill>
              </a:rPr>
              <a:t> (one of the largest RGB collection)</a:t>
            </a:r>
            <a:endParaRPr i="1"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Open-source the data*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p36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Acknowledgement</a:t>
            </a:r>
            <a:endParaRPr/>
          </a:p>
        </p:txBody>
      </p:sp>
      <p:sp>
        <p:nvSpPr>
          <p:cNvPr id="984" name="Google Shape;98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5" name="Google Shape;985;p36"/>
          <p:cNvSpPr/>
          <p:nvPr/>
        </p:nvSpPr>
        <p:spPr>
          <a:xfrm>
            <a:off x="1872750" y="1865650"/>
            <a:ext cx="5398500" cy="4515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>
            <a:noFill/>
          </a:ln>
          <a:effectLst>
            <a:outerShdw rotWithShape="0" algn="bl" dir="4020000" dist="95250">
              <a:srgbClr val="000000">
                <a:alpha val="50000"/>
              </a:srgbClr>
            </a:outerShdw>
            <a:reflection blurRad="0" dir="0" dist="0" endA="0" endPos="1000" fadeDir="5400012" kx="0" rotWithShape="0" algn="bl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1800">
                <a:solidFill>
                  <a:srgbClr val="222222"/>
                </a:solidFill>
              </a:rPr>
              <a:t>Generous Volunteers</a:t>
            </a:r>
            <a:r>
              <a:rPr lang="en" sz="1800">
                <a:solidFill>
                  <a:srgbClr val="222222"/>
                </a:solidFill>
              </a:rPr>
              <a:t> for their kind participation</a:t>
            </a:r>
            <a:endParaRPr>
              <a:solidFill>
                <a:srgbClr val="222222"/>
              </a:solidFill>
            </a:endParaRPr>
          </a:p>
        </p:txBody>
      </p:sp>
      <p:sp>
        <p:nvSpPr>
          <p:cNvPr id="986" name="Google Shape;986;p36"/>
          <p:cNvSpPr/>
          <p:nvPr/>
        </p:nvSpPr>
        <p:spPr>
          <a:xfrm>
            <a:off x="1019950" y="2852525"/>
            <a:ext cx="7278300" cy="11577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>
            <a:noFill/>
          </a:ln>
          <a:effectLst>
            <a:outerShdw rotWithShape="0" algn="bl" dir="4020000" dist="95250">
              <a:srgbClr val="000000">
                <a:alpha val="50000"/>
              </a:srgbClr>
            </a:outerShdw>
            <a:reflection blurRad="0" dir="0" dist="0" endA="0" endPos="1000" fadeDir="5400012" kx="0" rotWithShape="0" algn="bl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rgbClr val="222222"/>
                </a:solidFill>
              </a:rPr>
              <a:t>T</a:t>
            </a:r>
            <a:r>
              <a:rPr lang="en" sz="1800">
                <a:solidFill>
                  <a:srgbClr val="222222"/>
                </a:solidFill>
              </a:rPr>
              <a:t>his research is supported by </a:t>
            </a:r>
            <a:r>
              <a:rPr b="1" lang="en" sz="1800">
                <a:solidFill>
                  <a:srgbClr val="222222"/>
                </a:solidFill>
              </a:rPr>
              <a:t>NSF CAREER grant 1750936</a:t>
            </a:r>
            <a:r>
              <a:rPr lang="en" sz="1800">
                <a:solidFill>
                  <a:srgbClr val="222222"/>
                </a:solidFill>
              </a:rPr>
              <a:t>, </a:t>
            </a:r>
            <a:r>
              <a:rPr b="1" lang="en" sz="1800">
                <a:solidFill>
                  <a:srgbClr val="222222"/>
                </a:solidFill>
              </a:rPr>
              <a:t>U.S. Army grant W911NF2120076</a:t>
            </a:r>
            <a:r>
              <a:rPr lang="en" sz="1800">
                <a:solidFill>
                  <a:srgbClr val="222222"/>
                </a:solidFill>
              </a:rPr>
              <a:t>, </a:t>
            </a:r>
            <a:r>
              <a:rPr b="1" lang="en" sz="1800">
                <a:solidFill>
                  <a:srgbClr val="222222"/>
                </a:solidFill>
              </a:rPr>
              <a:t>ONR grant N00014-18-1-2462</a:t>
            </a:r>
            <a:r>
              <a:rPr lang="en" sz="1800">
                <a:solidFill>
                  <a:srgbClr val="222222"/>
                </a:solidFill>
              </a:rPr>
              <a:t>, and </a:t>
            </a:r>
            <a:r>
              <a:rPr b="1" lang="en" sz="1800">
                <a:solidFill>
                  <a:srgbClr val="222222"/>
                </a:solidFill>
              </a:rPr>
              <a:t>Alzheimer’s Association grant AARG-17-533039</a:t>
            </a:r>
            <a:r>
              <a:rPr lang="en" sz="1800">
                <a:solidFill>
                  <a:srgbClr val="222222"/>
                </a:solidFill>
              </a:rPr>
              <a:t>.</a:t>
            </a:r>
            <a:endParaRPr>
              <a:solidFill>
                <a:srgbClr val="222222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0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1" name="Google Shape;99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0575" y="921750"/>
            <a:ext cx="3048000" cy="30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2" name="Google Shape;992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3" name="Google Shape;993;p37"/>
          <p:cNvSpPr txBox="1"/>
          <p:nvPr/>
        </p:nvSpPr>
        <p:spPr>
          <a:xfrm>
            <a:off x="499350" y="3824225"/>
            <a:ext cx="4665900" cy="10467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Contact Information: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Zahid Hasan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Email: </a:t>
            </a:r>
            <a:r>
              <a:rPr lang="en" u="sng">
                <a:solidFill>
                  <a:schemeClr val="hlink"/>
                </a:solidFill>
                <a:hlinkClick r:id="rId4"/>
              </a:rPr>
              <a:t>zhasan3@umbc.edu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Website: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https://github.com/mxahan/project_rppg</a:t>
            </a:r>
            <a:r>
              <a:rPr lang="en"/>
              <a:t> </a:t>
            </a:r>
            <a:endParaRPr/>
          </a:p>
        </p:txBody>
      </p:sp>
      <p:sp>
        <p:nvSpPr>
          <p:cNvPr id="994" name="Google Shape;994;p37"/>
          <p:cNvSpPr/>
          <p:nvPr/>
        </p:nvSpPr>
        <p:spPr>
          <a:xfrm>
            <a:off x="2467850" y="1074150"/>
            <a:ext cx="3110700" cy="8247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>
            <a:noFill/>
          </a:ln>
          <a:effectLst>
            <a:outerShdw rotWithShape="0" algn="bl" dir="4020000" dist="95250">
              <a:srgbClr val="000000">
                <a:alpha val="50000"/>
              </a:srgbClr>
            </a:outerShdw>
            <a:reflection blurRad="0" dir="0" dist="0" endA="0" endPos="1000" fadeDir="5400012" kx="0" rotWithShape="0" algn="bl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4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Thank you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95" name="Google Shape;995;p37"/>
          <p:cNvSpPr/>
          <p:nvPr/>
        </p:nvSpPr>
        <p:spPr>
          <a:xfrm>
            <a:off x="2467850" y="2290647"/>
            <a:ext cx="3110700" cy="7083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>
            <a:noFill/>
          </a:ln>
          <a:effectLst>
            <a:outerShdw rotWithShape="0" algn="bl" dir="4020000" dist="95250">
              <a:srgbClr val="000000">
                <a:alpha val="50000"/>
              </a:srgbClr>
            </a:outerShdw>
            <a:reflection blurRad="0" dir="0" dist="0" endA="0" endPos="1000" fadeDir="5400012" kx="0" rotWithShape="0" algn="bl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i="1" lang="en" sz="4000">
                <a:solidFill>
                  <a:schemeClr val="dk1"/>
                </a:solidFill>
                <a:latin typeface="Lobster"/>
                <a:ea typeface="Lobster"/>
                <a:cs typeface="Lobster"/>
                <a:sym typeface="Lobster"/>
              </a:rPr>
              <a:t>Questions?</a:t>
            </a:r>
            <a:endParaRPr b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38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001" name="Google Shape;1001;p38"/>
          <p:cNvSpPr txBox="1"/>
          <p:nvPr>
            <p:ph idx="1" type="body"/>
          </p:nvPr>
        </p:nvSpPr>
        <p:spPr>
          <a:xfrm>
            <a:off x="311700" y="1222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[1] Verkruysse, Wim, Lars O. Svaasand, and J. Stuart Nelson. "Remote plethysmographic imaging using ambient light." </a:t>
            </a:r>
            <a:r>
              <a:rPr i="1" lang="en" sz="1200">
                <a:solidFill>
                  <a:srgbClr val="222222"/>
                </a:solidFill>
                <a:highlight>
                  <a:srgbClr val="FFFFFF"/>
                </a:highlight>
              </a:rPr>
              <a:t>Optics express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 16, no. 26 (2008): 21434-21445.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[2] 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Poh, Ming-Zher, Daniel J. McDuff, and Rosalind W. Picard. "Non-contact, automated cardiac pulse measurements using video imaging and blind source separation." </a:t>
            </a:r>
            <a:r>
              <a:rPr i="1" lang="en" sz="1200">
                <a:solidFill>
                  <a:srgbClr val="222222"/>
                </a:solidFill>
                <a:highlight>
                  <a:srgbClr val="FFFFFF"/>
                </a:highlight>
              </a:rPr>
              <a:t>Optics express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 18, no. 10 (2010): 10762-10774.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[3] Huynh, Sinh, Rajesh Krishna Balan, JeongGil Ko, and Youngki Lee. "VitaMon: measuring heart rate variability using smartphone front camera." In </a:t>
            </a:r>
            <a:r>
              <a:rPr i="1" lang="en" sz="1200">
                <a:solidFill>
                  <a:srgbClr val="222222"/>
                </a:solidFill>
                <a:highlight>
                  <a:srgbClr val="FFFFFF"/>
                </a:highlight>
              </a:rPr>
              <a:t>Proceedings of the 17th Conference on Embedded Networked Sensor Systems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, pp. 1-14. 2019.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[4] Nowara, Ewa Magdalena, Tim K. Marks, Hassan Mansour, and Ashok Veeraraghavan. "Sparseppg: Towards driver monitoring using camera-based vital signs estimation in near-infrared. In 2018 IEEE." In </a:t>
            </a:r>
            <a:r>
              <a:rPr i="1" lang="en" sz="1200">
                <a:solidFill>
                  <a:srgbClr val="222222"/>
                </a:solidFill>
                <a:highlight>
                  <a:srgbClr val="FFFFFF"/>
                </a:highlight>
              </a:rPr>
              <a:t>CVF Conference on Computer Vision and Pattern Recognition Workshops (CVPRW)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, pp. 1353-135309. 2018.</a:t>
            </a:r>
            <a:endParaRPr sz="12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[5] Bobbia, Serge, Richard Macwan, Yannick Benezeth, Alamin Mansouri, and Julien Dubois. "Unsupervised skin tissue segmentation for remote photoplethysmography." </a:t>
            </a:r>
            <a:r>
              <a:rPr i="1" lang="en" sz="1200">
                <a:solidFill>
                  <a:srgbClr val="222222"/>
                </a:solidFill>
                <a:highlight>
                  <a:srgbClr val="FFFFFF"/>
                </a:highlight>
              </a:rPr>
              <a:t>Pattern Recognition Letters</a:t>
            </a:r>
            <a:r>
              <a:rPr lang="en" sz="1200">
                <a:solidFill>
                  <a:srgbClr val="222222"/>
                </a:solidFill>
                <a:highlight>
                  <a:srgbClr val="FFFFFF"/>
                </a:highlight>
              </a:rPr>
              <a:t> 124 (2019): 82-90.</a:t>
            </a:r>
            <a:endParaRPr sz="1200"/>
          </a:p>
        </p:txBody>
      </p:sp>
      <p:sp>
        <p:nvSpPr>
          <p:cNvPr id="1002" name="Google Shape;1002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Remote Photoplethysmography (PPG)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222450"/>
            <a:ext cx="5145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1700" y="1222450"/>
            <a:ext cx="837959" cy="1179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" name="Google Shape;77;p15"/>
          <p:cNvGrpSpPr/>
          <p:nvPr/>
        </p:nvGrpSpPr>
        <p:grpSpPr>
          <a:xfrm>
            <a:off x="5389451" y="2402322"/>
            <a:ext cx="3230928" cy="2151925"/>
            <a:chOff x="5150450" y="1933650"/>
            <a:chExt cx="3189150" cy="2151925"/>
          </a:xfrm>
        </p:grpSpPr>
        <p:pic>
          <p:nvPicPr>
            <p:cNvPr id="78" name="Google Shape;78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150450" y="2017050"/>
              <a:ext cx="3114974" cy="20685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9" name="Google Shape;79;p15"/>
            <p:cNvSpPr/>
            <p:nvPr/>
          </p:nvSpPr>
          <p:spPr>
            <a:xfrm>
              <a:off x="5405375" y="2048000"/>
              <a:ext cx="846000" cy="181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>
              <a:off x="5940500" y="2481150"/>
              <a:ext cx="774300" cy="211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5"/>
            <p:cNvSpPr txBox="1"/>
            <p:nvPr/>
          </p:nvSpPr>
          <p:spPr>
            <a:xfrm>
              <a:off x="5405375" y="1969250"/>
              <a:ext cx="10407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Light Source</a:t>
              </a:r>
              <a:endParaRPr sz="900"/>
            </a:p>
          </p:txBody>
        </p:sp>
        <p:sp>
          <p:nvSpPr>
            <p:cNvPr id="82" name="Google Shape;82;p15"/>
            <p:cNvSpPr txBox="1"/>
            <p:nvPr/>
          </p:nvSpPr>
          <p:spPr>
            <a:xfrm>
              <a:off x="5807300" y="2307950"/>
              <a:ext cx="1040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Speculation Reflection</a:t>
              </a:r>
              <a:endParaRPr sz="900"/>
            </a:p>
          </p:txBody>
        </p:sp>
        <p:sp>
          <p:nvSpPr>
            <p:cNvPr id="83" name="Google Shape;83;p15"/>
            <p:cNvSpPr/>
            <p:nvPr/>
          </p:nvSpPr>
          <p:spPr>
            <a:xfrm>
              <a:off x="6848000" y="2692650"/>
              <a:ext cx="449700" cy="211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>
              <a:off x="6805650" y="2804750"/>
              <a:ext cx="449700" cy="136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5"/>
            <p:cNvSpPr txBox="1"/>
            <p:nvPr/>
          </p:nvSpPr>
          <p:spPr>
            <a:xfrm>
              <a:off x="6552500" y="2567550"/>
              <a:ext cx="10407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Diffuse Reflection</a:t>
              </a:r>
              <a:endParaRPr sz="900"/>
            </a:p>
          </p:txBody>
        </p:sp>
        <p:sp>
          <p:nvSpPr>
            <p:cNvPr id="86" name="Google Shape;86;p15"/>
            <p:cNvSpPr txBox="1"/>
            <p:nvPr/>
          </p:nvSpPr>
          <p:spPr>
            <a:xfrm>
              <a:off x="7357325" y="1933650"/>
              <a:ext cx="653400" cy="323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Camera</a:t>
              </a:r>
              <a:endParaRPr sz="900"/>
            </a:p>
          </p:txBody>
        </p:sp>
        <p:sp>
          <p:nvSpPr>
            <p:cNvPr id="87" name="Google Shape;87;p15"/>
            <p:cNvSpPr txBox="1"/>
            <p:nvPr/>
          </p:nvSpPr>
          <p:spPr>
            <a:xfrm>
              <a:off x="7430900" y="2522525"/>
              <a:ext cx="908700" cy="323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RGB-Signal</a:t>
              </a:r>
              <a:endParaRPr sz="900"/>
            </a:p>
          </p:txBody>
        </p:sp>
        <p:sp>
          <p:nvSpPr>
            <p:cNvPr id="88" name="Google Shape;88;p15"/>
            <p:cNvSpPr txBox="1"/>
            <p:nvPr/>
          </p:nvSpPr>
          <p:spPr>
            <a:xfrm>
              <a:off x="5216831" y="3229303"/>
              <a:ext cx="449700" cy="323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Skin</a:t>
              </a:r>
              <a:endParaRPr sz="900"/>
            </a:p>
          </p:txBody>
        </p:sp>
      </p:grpSp>
      <p:cxnSp>
        <p:nvCxnSpPr>
          <p:cNvPr id="89" name="Google Shape;89;p15"/>
          <p:cNvCxnSpPr/>
          <p:nvPr/>
        </p:nvCxnSpPr>
        <p:spPr>
          <a:xfrm flipH="1" rot="10800000">
            <a:off x="6582075" y="3118275"/>
            <a:ext cx="531900" cy="1238400"/>
          </a:xfrm>
          <a:prstGeom prst="straightConnector1">
            <a:avLst/>
          </a:prstGeom>
          <a:noFill/>
          <a:ln cap="flat" cmpd="sng" w="7620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90" name="Google Shape;90;p15"/>
          <p:cNvPicPr preferRelativeResize="0"/>
          <p:nvPr/>
        </p:nvPicPr>
        <p:blipFill rotWithShape="1">
          <a:blip r:embed="rId5">
            <a:alphaModFix/>
          </a:blip>
          <a:srcRect b="-1069" l="11168" r="26815" t="1070"/>
          <a:stretch/>
        </p:blipFill>
        <p:spPr>
          <a:xfrm>
            <a:off x="6826425" y="1324525"/>
            <a:ext cx="1075699" cy="975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1" name="Google Shape;91;p15"/>
          <p:cNvCxnSpPr/>
          <p:nvPr/>
        </p:nvCxnSpPr>
        <p:spPr>
          <a:xfrm>
            <a:off x="7511250" y="1959775"/>
            <a:ext cx="335100" cy="1726800"/>
          </a:xfrm>
          <a:prstGeom prst="straightConnector1">
            <a:avLst/>
          </a:prstGeom>
          <a:noFill/>
          <a:ln cap="flat" cmpd="sng" w="76200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2" name="Google Shape;9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" name="Google Shape;93;p15"/>
          <p:cNvSpPr/>
          <p:nvPr/>
        </p:nvSpPr>
        <p:spPr>
          <a:xfrm>
            <a:off x="190025" y="1262225"/>
            <a:ext cx="5181300" cy="14115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>
            <a:noFill/>
          </a:ln>
          <a:effectLst>
            <a:outerShdw rotWithShape="0" algn="bl" dir="5400000" dist="857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 sz="1800">
                <a:solidFill>
                  <a:schemeClr val="dk2"/>
                </a:solidFill>
              </a:rPr>
              <a:t>PPG</a:t>
            </a:r>
            <a:r>
              <a:rPr lang="en" sz="1800">
                <a:solidFill>
                  <a:schemeClr val="dk2"/>
                </a:solidFill>
              </a:rPr>
              <a:t>: Measurement of </a:t>
            </a:r>
            <a:r>
              <a:rPr i="1" lang="en"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volumetric</a:t>
            </a:r>
            <a:r>
              <a:rPr i="1"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blood variation </a:t>
            </a: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 the microvascular bed of tissue 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rPr>
              <a:t>Impacts</a:t>
            </a:r>
            <a:r>
              <a:rPr lang="en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: Non-invasive, contain heart activities</a:t>
            </a:r>
            <a:endParaRPr>
              <a:solidFill>
                <a:srgbClr val="202124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</a:pPr>
            <a:r>
              <a:rPr lang="en">
                <a:solidFill>
                  <a:srgbClr val="BF9000"/>
                </a:solidFill>
                <a:latin typeface="Roboto"/>
                <a:ea typeface="Roboto"/>
                <a:cs typeface="Roboto"/>
                <a:sym typeface="Roboto"/>
              </a:rPr>
              <a:t>Principle</a:t>
            </a:r>
            <a:r>
              <a:rPr lang="en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: Blood volume </a:t>
            </a:r>
            <a:r>
              <a:rPr i="1" lang="en">
                <a:solidFill>
                  <a:srgbClr val="202124"/>
                </a:solidFill>
                <a:latin typeface="Roboto"/>
                <a:ea typeface="Roboto"/>
                <a:cs typeface="Roboto"/>
                <a:sym typeface="Roboto"/>
              </a:rPr>
              <a:t>impacts skin reflectivity</a:t>
            </a:r>
            <a:endParaRPr/>
          </a:p>
        </p:txBody>
      </p:sp>
      <p:sp>
        <p:nvSpPr>
          <p:cNvPr id="94" name="Google Shape;94;p15"/>
          <p:cNvSpPr/>
          <p:nvPr/>
        </p:nvSpPr>
        <p:spPr>
          <a:xfrm>
            <a:off x="181025" y="2837950"/>
            <a:ext cx="5199300" cy="2076600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>
            <a:noFill/>
          </a:ln>
          <a:effectLst>
            <a:outerShdw rotWithShape="0" algn="bl" dir="5400000" dist="857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b="1" lang="en" sz="1800">
                <a:solidFill>
                  <a:schemeClr val="dk2"/>
                </a:solidFill>
              </a:rPr>
              <a:t>Remote PPG</a:t>
            </a:r>
            <a:r>
              <a:rPr lang="en" sz="1800">
                <a:solidFill>
                  <a:schemeClr val="dk2"/>
                </a:solidFill>
              </a:rPr>
              <a:t>: PPG in </a:t>
            </a:r>
            <a:r>
              <a:rPr i="1" lang="en" sz="1800">
                <a:solidFill>
                  <a:schemeClr val="dk1"/>
                </a:solidFill>
              </a:rPr>
              <a:t>contactless</a:t>
            </a:r>
            <a:r>
              <a:rPr lang="en" sz="1800">
                <a:solidFill>
                  <a:schemeClr val="dk2"/>
                </a:solidFill>
              </a:rPr>
              <a:t> setting using regular video cameras.</a:t>
            </a:r>
            <a:endParaRPr sz="1800">
              <a:solidFill>
                <a:schemeClr val="dk2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>
                <a:solidFill>
                  <a:srgbClr val="38761D"/>
                </a:solidFill>
              </a:rPr>
              <a:t>Impacts</a:t>
            </a:r>
            <a:r>
              <a:rPr lang="en">
                <a:solidFill>
                  <a:schemeClr val="dk2"/>
                </a:solidFill>
              </a:rPr>
              <a:t>: Contactless, availability of video sensors, alternative to wearable PPG, low-cost</a:t>
            </a:r>
            <a:endParaRPr>
              <a:solidFill>
                <a:schemeClr val="dk2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>
                <a:solidFill>
                  <a:srgbClr val="BF9000"/>
                </a:solidFill>
              </a:rPr>
              <a:t>Principle</a:t>
            </a:r>
            <a:r>
              <a:rPr lang="en">
                <a:solidFill>
                  <a:schemeClr val="dk2"/>
                </a:solidFill>
              </a:rPr>
              <a:t>: Proximal video sensors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i="1" lang="en">
                <a:solidFill>
                  <a:schemeClr val="dk1"/>
                </a:solidFill>
              </a:rPr>
              <a:t>encode the skin tissue blood volume variation</a:t>
            </a:r>
            <a:r>
              <a:rPr lang="en">
                <a:solidFill>
                  <a:schemeClr val="dk2"/>
                </a:solidFill>
              </a:rPr>
              <a:t> (heart activity) by </a:t>
            </a:r>
            <a:r>
              <a:rPr i="1" lang="en">
                <a:solidFill>
                  <a:schemeClr val="dk1"/>
                </a:solidFill>
              </a:rPr>
              <a:t>picking the diffuse reflection</a:t>
            </a:r>
            <a:r>
              <a:rPr lang="en">
                <a:solidFill>
                  <a:srgbClr val="434343"/>
                </a:solidFill>
              </a:rPr>
              <a:t> </a:t>
            </a:r>
            <a:r>
              <a:rPr lang="en">
                <a:solidFill>
                  <a:schemeClr val="dk2"/>
                </a:solidFill>
              </a:rPr>
              <a:t>from skin</a:t>
            </a:r>
            <a:endParaRPr b="1"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6"/>
          <p:cNvSpPr/>
          <p:nvPr/>
        </p:nvSpPr>
        <p:spPr>
          <a:xfrm>
            <a:off x="342425" y="1311375"/>
            <a:ext cx="4728300" cy="6120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>
            <a:noFill/>
          </a:ln>
          <a:effectLst>
            <a:outerShdw rotWithShape="0" algn="bl" dir="5400000" dist="476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6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hallenges</a:t>
            </a:r>
            <a:endParaRPr/>
          </a:p>
        </p:txBody>
      </p:sp>
      <p:sp>
        <p:nvSpPr>
          <p:cNvPr id="101" name="Google Shape;101;p16"/>
          <p:cNvSpPr txBox="1"/>
          <p:nvPr>
            <p:ph idx="1" type="body"/>
          </p:nvPr>
        </p:nvSpPr>
        <p:spPr>
          <a:xfrm>
            <a:off x="311700" y="1222450"/>
            <a:ext cx="5361000" cy="3416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202124"/>
              </a:buClr>
              <a:buSzPts val="1800"/>
              <a:buChar char="●"/>
            </a:pPr>
            <a:r>
              <a:rPr b="1" lang="en">
                <a:solidFill>
                  <a:srgbClr val="202124"/>
                </a:solidFill>
              </a:rPr>
              <a:t>Goal: </a:t>
            </a:r>
            <a:r>
              <a:rPr lang="en">
                <a:solidFill>
                  <a:srgbClr val="202124"/>
                </a:solidFill>
              </a:rPr>
              <a:t>Extraction of diffused signal (PPG information) from video</a:t>
            </a:r>
            <a:endParaRPr>
              <a:solidFill>
                <a:srgbClr val="20212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Captured diffusion signal depends 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Sensors, Skin color, Modality, Distance, Lighting, Subjects condition, motion, movements etc.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Target PPG are usually form limb sensors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alignment issues across </a:t>
            </a:r>
            <a:r>
              <a:rPr lang="en"/>
              <a:t>multiple</a:t>
            </a:r>
            <a:r>
              <a:rPr lang="en"/>
              <a:t> data collections and sensor properties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Changes the target randomly for each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Two implicit stages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Defining Data-driven learning objective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alignment issues to combine dataset</a:t>
            </a:r>
            <a:endParaRPr/>
          </a:p>
        </p:txBody>
      </p:sp>
      <p:grpSp>
        <p:nvGrpSpPr>
          <p:cNvPr id="102" name="Google Shape;102;p16"/>
          <p:cNvGrpSpPr/>
          <p:nvPr/>
        </p:nvGrpSpPr>
        <p:grpSpPr>
          <a:xfrm>
            <a:off x="5246941" y="1527321"/>
            <a:ext cx="3554931" cy="749388"/>
            <a:chOff x="920537" y="1679697"/>
            <a:chExt cx="5434013" cy="749388"/>
          </a:xfrm>
        </p:grpSpPr>
        <p:grpSp>
          <p:nvGrpSpPr>
            <p:cNvPr id="103" name="Google Shape;103;p16"/>
            <p:cNvGrpSpPr/>
            <p:nvPr/>
          </p:nvGrpSpPr>
          <p:grpSpPr>
            <a:xfrm>
              <a:off x="920537" y="1679697"/>
              <a:ext cx="5434013" cy="749388"/>
              <a:chOff x="920537" y="1679697"/>
              <a:chExt cx="5434013" cy="749388"/>
            </a:xfrm>
          </p:grpSpPr>
          <p:grpSp>
            <p:nvGrpSpPr>
              <p:cNvPr id="104" name="Google Shape;104;p16"/>
              <p:cNvGrpSpPr/>
              <p:nvPr/>
            </p:nvGrpSpPr>
            <p:grpSpPr>
              <a:xfrm>
                <a:off x="1517259" y="1679697"/>
                <a:ext cx="4837291" cy="749388"/>
                <a:chOff x="1517259" y="662810"/>
                <a:chExt cx="4837291" cy="749388"/>
              </a:xfrm>
            </p:grpSpPr>
            <p:grpSp>
              <p:nvGrpSpPr>
                <p:cNvPr id="105" name="Google Shape;105;p16"/>
                <p:cNvGrpSpPr/>
                <p:nvPr/>
              </p:nvGrpSpPr>
              <p:grpSpPr>
                <a:xfrm>
                  <a:off x="1517259" y="662810"/>
                  <a:ext cx="2163080" cy="749388"/>
                  <a:chOff x="1517300" y="662800"/>
                  <a:chExt cx="2185150" cy="863350"/>
                </a:xfrm>
              </p:grpSpPr>
              <p:sp>
                <p:nvSpPr>
                  <p:cNvPr id="106" name="Google Shape;106;p16"/>
                  <p:cNvSpPr/>
                  <p:nvPr/>
                </p:nvSpPr>
                <p:spPr>
                  <a:xfrm flipH="1" rot="5400000">
                    <a:off x="13485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7" name="Google Shape;107;p16"/>
                  <p:cNvSpPr/>
                  <p:nvPr/>
                </p:nvSpPr>
                <p:spPr>
                  <a:xfrm flipH="1" rot="5400000">
                    <a:off x="14730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8" name="Google Shape;108;p16"/>
                  <p:cNvSpPr/>
                  <p:nvPr/>
                </p:nvSpPr>
                <p:spPr>
                  <a:xfrm flipH="1" rot="5400000">
                    <a:off x="1597625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09" name="Google Shape;109;p16"/>
                  <p:cNvSpPr/>
                  <p:nvPr/>
                </p:nvSpPr>
                <p:spPr>
                  <a:xfrm flipH="1" rot="5400000">
                    <a:off x="17073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0" name="Google Shape;110;p16"/>
                  <p:cNvSpPr/>
                  <p:nvPr/>
                </p:nvSpPr>
                <p:spPr>
                  <a:xfrm flipH="1" rot="5400000">
                    <a:off x="18318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1" name="Google Shape;111;p16"/>
                  <p:cNvSpPr/>
                  <p:nvPr/>
                </p:nvSpPr>
                <p:spPr>
                  <a:xfrm flipH="1" rot="5400000">
                    <a:off x="1947913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2" name="Google Shape;112;p16"/>
                  <p:cNvSpPr/>
                  <p:nvPr/>
                </p:nvSpPr>
                <p:spPr>
                  <a:xfrm flipH="1" rot="5400000">
                    <a:off x="20639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3" name="Google Shape;113;p16"/>
                  <p:cNvSpPr/>
                  <p:nvPr/>
                </p:nvSpPr>
                <p:spPr>
                  <a:xfrm flipH="1" rot="5400000">
                    <a:off x="21885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4" name="Google Shape;114;p16"/>
                  <p:cNvSpPr/>
                  <p:nvPr/>
                </p:nvSpPr>
                <p:spPr>
                  <a:xfrm flipH="1" rot="5400000">
                    <a:off x="23130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5" name="Google Shape;115;p16"/>
                  <p:cNvSpPr/>
                  <p:nvPr/>
                </p:nvSpPr>
                <p:spPr>
                  <a:xfrm flipH="1" rot="5400000">
                    <a:off x="24227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6" name="Google Shape;116;p16"/>
                  <p:cNvSpPr/>
                  <p:nvPr/>
                </p:nvSpPr>
                <p:spPr>
                  <a:xfrm flipH="1" rot="5400000">
                    <a:off x="25473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7" name="Google Shape;117;p16"/>
                  <p:cNvSpPr/>
                  <p:nvPr/>
                </p:nvSpPr>
                <p:spPr>
                  <a:xfrm flipH="1" rot="5400000">
                    <a:off x="26718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8" name="Google Shape;118;p16"/>
                  <p:cNvSpPr/>
                  <p:nvPr/>
                </p:nvSpPr>
                <p:spPr>
                  <a:xfrm flipH="1" rot="5400000">
                    <a:off x="27764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19" name="Google Shape;119;p16"/>
                  <p:cNvSpPr/>
                  <p:nvPr/>
                </p:nvSpPr>
                <p:spPr>
                  <a:xfrm flipH="1" rot="5400000">
                    <a:off x="29010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0" name="Google Shape;120;p16"/>
                  <p:cNvSpPr/>
                  <p:nvPr/>
                </p:nvSpPr>
                <p:spPr>
                  <a:xfrm flipH="1" rot="5400000">
                    <a:off x="30255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21" name="Google Shape;121;p16"/>
                <p:cNvGrpSpPr/>
                <p:nvPr/>
              </p:nvGrpSpPr>
              <p:grpSpPr>
                <a:xfrm>
                  <a:off x="4191470" y="662810"/>
                  <a:ext cx="2163080" cy="749388"/>
                  <a:chOff x="1517300" y="662800"/>
                  <a:chExt cx="2185150" cy="863350"/>
                </a:xfrm>
              </p:grpSpPr>
              <p:sp>
                <p:nvSpPr>
                  <p:cNvPr id="122" name="Google Shape;122;p16"/>
                  <p:cNvSpPr/>
                  <p:nvPr/>
                </p:nvSpPr>
                <p:spPr>
                  <a:xfrm flipH="1" rot="5400000">
                    <a:off x="13485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3" name="Google Shape;123;p16"/>
                  <p:cNvSpPr/>
                  <p:nvPr/>
                </p:nvSpPr>
                <p:spPr>
                  <a:xfrm flipH="1" rot="5400000">
                    <a:off x="14730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4" name="Google Shape;124;p16"/>
                  <p:cNvSpPr/>
                  <p:nvPr/>
                </p:nvSpPr>
                <p:spPr>
                  <a:xfrm flipH="1" rot="5400000">
                    <a:off x="1597625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5" name="Google Shape;125;p16"/>
                  <p:cNvSpPr/>
                  <p:nvPr/>
                </p:nvSpPr>
                <p:spPr>
                  <a:xfrm flipH="1" rot="5400000">
                    <a:off x="17073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6" name="Google Shape;126;p16"/>
                  <p:cNvSpPr/>
                  <p:nvPr/>
                </p:nvSpPr>
                <p:spPr>
                  <a:xfrm flipH="1" rot="5400000">
                    <a:off x="18318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7" name="Google Shape;127;p16"/>
                  <p:cNvSpPr/>
                  <p:nvPr/>
                </p:nvSpPr>
                <p:spPr>
                  <a:xfrm flipH="1" rot="5400000">
                    <a:off x="1947913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8" name="Google Shape;128;p16"/>
                  <p:cNvSpPr/>
                  <p:nvPr/>
                </p:nvSpPr>
                <p:spPr>
                  <a:xfrm flipH="1" rot="5400000">
                    <a:off x="20639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29" name="Google Shape;129;p16"/>
                  <p:cNvSpPr/>
                  <p:nvPr/>
                </p:nvSpPr>
                <p:spPr>
                  <a:xfrm flipH="1" rot="5400000">
                    <a:off x="21885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0" name="Google Shape;130;p16"/>
                  <p:cNvSpPr/>
                  <p:nvPr/>
                </p:nvSpPr>
                <p:spPr>
                  <a:xfrm flipH="1" rot="5400000">
                    <a:off x="23130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1" name="Google Shape;131;p16"/>
                  <p:cNvSpPr/>
                  <p:nvPr/>
                </p:nvSpPr>
                <p:spPr>
                  <a:xfrm flipH="1" rot="5400000">
                    <a:off x="24227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2" name="Google Shape;132;p16"/>
                  <p:cNvSpPr/>
                  <p:nvPr/>
                </p:nvSpPr>
                <p:spPr>
                  <a:xfrm flipH="1" rot="5400000">
                    <a:off x="25473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3" name="Google Shape;133;p16"/>
                  <p:cNvSpPr/>
                  <p:nvPr/>
                </p:nvSpPr>
                <p:spPr>
                  <a:xfrm flipH="1" rot="5400000">
                    <a:off x="26718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4" name="Google Shape;134;p16"/>
                  <p:cNvSpPr/>
                  <p:nvPr/>
                </p:nvSpPr>
                <p:spPr>
                  <a:xfrm flipH="1" rot="5400000">
                    <a:off x="27764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5" name="Google Shape;135;p16"/>
                  <p:cNvSpPr/>
                  <p:nvPr/>
                </p:nvSpPr>
                <p:spPr>
                  <a:xfrm flipH="1" rot="5400000">
                    <a:off x="29010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6" name="Google Shape;136;p16"/>
                  <p:cNvSpPr/>
                  <p:nvPr/>
                </p:nvSpPr>
                <p:spPr>
                  <a:xfrm flipH="1" rot="5400000">
                    <a:off x="30255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cxnSp>
              <p:nvCxnSpPr>
                <p:cNvPr id="137" name="Google Shape;137;p16"/>
                <p:cNvCxnSpPr>
                  <a:endCxn id="122" idx="3"/>
                </p:cNvCxnSpPr>
                <p:nvPr/>
              </p:nvCxnSpPr>
              <p:spPr>
                <a:xfrm flipH="1" rot="10800000">
                  <a:off x="3417470" y="1103237"/>
                  <a:ext cx="774000" cy="33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595959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138" name="Google Shape;138;p16"/>
              <p:cNvSpPr txBox="1"/>
              <p:nvPr/>
            </p:nvSpPr>
            <p:spPr>
              <a:xfrm rot="-5400000">
                <a:off x="912737" y="1701438"/>
                <a:ext cx="721500" cy="7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Consecutive frames</a:t>
                </a:r>
                <a:endParaRPr sz="900"/>
              </a:p>
            </p:txBody>
          </p:sp>
        </p:grpSp>
        <p:pic>
          <p:nvPicPr>
            <p:cNvPr id="139" name="Google Shape;139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46">
              <a:off x="3187725" y="1835578"/>
              <a:ext cx="480250" cy="4168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0" name="Google Shape;140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46">
              <a:off x="5874300" y="1845978"/>
              <a:ext cx="480250" cy="41682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1" name="Google Shape;141;p16"/>
          <p:cNvGrpSpPr/>
          <p:nvPr/>
        </p:nvGrpSpPr>
        <p:grpSpPr>
          <a:xfrm>
            <a:off x="5672589" y="1743302"/>
            <a:ext cx="3146309" cy="459387"/>
            <a:chOff x="1545150" y="2665700"/>
            <a:chExt cx="4809400" cy="459387"/>
          </a:xfrm>
        </p:grpSpPr>
        <p:sp>
          <p:nvSpPr>
            <p:cNvPr id="142" name="Google Shape;142;p16"/>
            <p:cNvSpPr/>
            <p:nvPr/>
          </p:nvSpPr>
          <p:spPr>
            <a:xfrm>
              <a:off x="1545150" y="2665700"/>
              <a:ext cx="2108900" cy="459375"/>
            </a:xfrm>
            <a:custGeom>
              <a:rect b="b" l="l" r="r" t="t"/>
              <a:pathLst>
                <a:path extrusionOk="0" h="18375" w="84356">
                  <a:moveTo>
                    <a:pt x="0" y="18375"/>
                  </a:moveTo>
                  <a:cubicBezTo>
                    <a:pt x="4753" y="13617"/>
                    <a:pt x="6562" y="285"/>
                    <a:pt x="12806" y="2784"/>
                  </a:cubicBezTo>
                  <a:cubicBezTo>
                    <a:pt x="16246" y="4160"/>
                    <a:pt x="15076" y="9908"/>
                    <a:pt x="16982" y="13085"/>
                  </a:cubicBezTo>
                  <a:cubicBezTo>
                    <a:pt x="18456" y="15543"/>
                    <a:pt x="21672" y="17732"/>
                    <a:pt x="24499" y="17261"/>
                  </a:cubicBezTo>
                  <a:cubicBezTo>
                    <a:pt x="29944" y="16355"/>
                    <a:pt x="26496" y="2506"/>
                    <a:pt x="32016" y="2506"/>
                  </a:cubicBezTo>
                  <a:cubicBezTo>
                    <a:pt x="37079" y="2506"/>
                    <a:pt x="39774" y="9392"/>
                    <a:pt x="42038" y="13921"/>
                  </a:cubicBezTo>
                  <a:cubicBezTo>
                    <a:pt x="42694" y="15233"/>
                    <a:pt x="43097" y="17782"/>
                    <a:pt x="44544" y="17540"/>
                  </a:cubicBezTo>
                  <a:cubicBezTo>
                    <a:pt x="51232" y="16423"/>
                    <a:pt x="48065" y="0"/>
                    <a:pt x="54845" y="0"/>
                  </a:cubicBezTo>
                  <a:cubicBezTo>
                    <a:pt x="61695" y="0"/>
                    <a:pt x="60035" y="15734"/>
                    <a:pt x="66816" y="16705"/>
                  </a:cubicBezTo>
                  <a:cubicBezTo>
                    <a:pt x="69206" y="17047"/>
                    <a:pt x="72200" y="17972"/>
                    <a:pt x="74055" y="16426"/>
                  </a:cubicBezTo>
                  <a:cubicBezTo>
                    <a:pt x="78100" y="13057"/>
                    <a:pt x="79092" y="4455"/>
                    <a:pt x="84356" y="4455"/>
                  </a:cubicBezTo>
                </a:path>
              </a:pathLst>
            </a:custGeom>
            <a:noFill/>
            <a:ln cap="flat" cmpd="sng" w="28575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43" name="Google Shape;143;p16"/>
            <p:cNvSpPr/>
            <p:nvPr/>
          </p:nvSpPr>
          <p:spPr>
            <a:xfrm>
              <a:off x="4301325" y="2665702"/>
              <a:ext cx="2053225" cy="459386"/>
            </a:xfrm>
            <a:custGeom>
              <a:rect b="b" l="l" r="r" t="t"/>
              <a:pathLst>
                <a:path extrusionOk="0" h="12485" w="82129">
                  <a:moveTo>
                    <a:pt x="0" y="116"/>
                  </a:moveTo>
                  <a:cubicBezTo>
                    <a:pt x="2895" y="4456"/>
                    <a:pt x="4598" y="13225"/>
                    <a:pt x="9744" y="12366"/>
                  </a:cubicBezTo>
                  <a:cubicBezTo>
                    <a:pt x="15312" y="11436"/>
                    <a:pt x="15869" y="-811"/>
                    <a:pt x="21437" y="116"/>
                  </a:cubicBezTo>
                  <a:cubicBezTo>
                    <a:pt x="26948" y="1033"/>
                    <a:pt x="28778" y="13328"/>
                    <a:pt x="33965" y="11252"/>
                  </a:cubicBezTo>
                  <a:cubicBezTo>
                    <a:pt x="37884" y="9684"/>
                    <a:pt x="36761" y="1366"/>
                    <a:pt x="40925" y="673"/>
                  </a:cubicBezTo>
                  <a:cubicBezTo>
                    <a:pt x="46362" y="-232"/>
                    <a:pt x="47181" y="11458"/>
                    <a:pt x="52618" y="12366"/>
                  </a:cubicBezTo>
                  <a:cubicBezTo>
                    <a:pt x="58320" y="13318"/>
                    <a:pt x="59817" y="2076"/>
                    <a:pt x="65425" y="673"/>
                  </a:cubicBezTo>
                  <a:cubicBezTo>
                    <a:pt x="69747" y="-408"/>
                    <a:pt x="68792" y="11038"/>
                    <a:pt x="73220" y="11531"/>
                  </a:cubicBezTo>
                  <a:cubicBezTo>
                    <a:pt x="77802" y="12041"/>
                    <a:pt x="80673" y="5325"/>
                    <a:pt x="82129" y="951"/>
                  </a:cubicBezTo>
                </a:path>
              </a:pathLst>
            </a:custGeom>
            <a:noFill/>
            <a:ln cap="flat" cmpd="sng" w="28575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144" name="Google Shape;144;p16"/>
            <p:cNvCxnSpPr/>
            <p:nvPr/>
          </p:nvCxnSpPr>
          <p:spPr>
            <a:xfrm>
              <a:off x="3692388" y="2826013"/>
              <a:ext cx="570600" cy="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145" name="Google Shape;145;p16"/>
          <p:cNvGrpSpPr/>
          <p:nvPr/>
        </p:nvGrpSpPr>
        <p:grpSpPr>
          <a:xfrm>
            <a:off x="5830828" y="2321031"/>
            <a:ext cx="3134634" cy="360565"/>
            <a:chOff x="1554054" y="2574747"/>
            <a:chExt cx="4791554" cy="480946"/>
          </a:xfrm>
        </p:grpSpPr>
        <p:sp>
          <p:nvSpPr>
            <p:cNvPr id="146" name="Google Shape;146;p16"/>
            <p:cNvSpPr/>
            <p:nvPr/>
          </p:nvSpPr>
          <p:spPr>
            <a:xfrm>
              <a:off x="1554054" y="2574747"/>
              <a:ext cx="2108900" cy="459375"/>
            </a:xfrm>
            <a:custGeom>
              <a:rect b="b" l="l" r="r" t="t"/>
              <a:pathLst>
                <a:path extrusionOk="0" h="18375" w="84356">
                  <a:moveTo>
                    <a:pt x="0" y="18375"/>
                  </a:moveTo>
                  <a:cubicBezTo>
                    <a:pt x="4753" y="13617"/>
                    <a:pt x="6562" y="285"/>
                    <a:pt x="12806" y="2784"/>
                  </a:cubicBezTo>
                  <a:cubicBezTo>
                    <a:pt x="16246" y="4160"/>
                    <a:pt x="15076" y="9908"/>
                    <a:pt x="16982" y="13085"/>
                  </a:cubicBezTo>
                  <a:cubicBezTo>
                    <a:pt x="18456" y="15543"/>
                    <a:pt x="21672" y="17732"/>
                    <a:pt x="24499" y="17261"/>
                  </a:cubicBezTo>
                  <a:cubicBezTo>
                    <a:pt x="29944" y="16355"/>
                    <a:pt x="26496" y="2506"/>
                    <a:pt x="32016" y="2506"/>
                  </a:cubicBezTo>
                  <a:cubicBezTo>
                    <a:pt x="37079" y="2506"/>
                    <a:pt x="39774" y="9392"/>
                    <a:pt x="42038" y="13921"/>
                  </a:cubicBezTo>
                  <a:cubicBezTo>
                    <a:pt x="42694" y="15233"/>
                    <a:pt x="43097" y="17782"/>
                    <a:pt x="44544" y="17540"/>
                  </a:cubicBezTo>
                  <a:cubicBezTo>
                    <a:pt x="51232" y="16423"/>
                    <a:pt x="48065" y="0"/>
                    <a:pt x="54845" y="0"/>
                  </a:cubicBezTo>
                  <a:cubicBezTo>
                    <a:pt x="61695" y="0"/>
                    <a:pt x="60035" y="15734"/>
                    <a:pt x="66816" y="16705"/>
                  </a:cubicBezTo>
                  <a:cubicBezTo>
                    <a:pt x="69206" y="17047"/>
                    <a:pt x="72200" y="17972"/>
                    <a:pt x="74055" y="16426"/>
                  </a:cubicBezTo>
                  <a:cubicBezTo>
                    <a:pt x="78100" y="13057"/>
                    <a:pt x="79092" y="4455"/>
                    <a:pt x="84356" y="4455"/>
                  </a:cubicBezTo>
                </a:path>
              </a:pathLst>
            </a:custGeom>
            <a:noFill/>
            <a:ln cap="flat" cmpd="sng" w="2857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47" name="Google Shape;147;p16"/>
            <p:cNvSpPr/>
            <p:nvPr/>
          </p:nvSpPr>
          <p:spPr>
            <a:xfrm>
              <a:off x="4292383" y="2596307"/>
              <a:ext cx="2053225" cy="459386"/>
            </a:xfrm>
            <a:custGeom>
              <a:rect b="b" l="l" r="r" t="t"/>
              <a:pathLst>
                <a:path extrusionOk="0" h="12485" w="82129">
                  <a:moveTo>
                    <a:pt x="0" y="116"/>
                  </a:moveTo>
                  <a:cubicBezTo>
                    <a:pt x="2895" y="4456"/>
                    <a:pt x="4598" y="13225"/>
                    <a:pt x="9744" y="12366"/>
                  </a:cubicBezTo>
                  <a:cubicBezTo>
                    <a:pt x="15312" y="11436"/>
                    <a:pt x="15869" y="-811"/>
                    <a:pt x="21437" y="116"/>
                  </a:cubicBezTo>
                  <a:cubicBezTo>
                    <a:pt x="26948" y="1033"/>
                    <a:pt x="28778" y="13328"/>
                    <a:pt x="33965" y="11252"/>
                  </a:cubicBezTo>
                  <a:cubicBezTo>
                    <a:pt x="37884" y="9684"/>
                    <a:pt x="36761" y="1366"/>
                    <a:pt x="40925" y="673"/>
                  </a:cubicBezTo>
                  <a:cubicBezTo>
                    <a:pt x="46362" y="-232"/>
                    <a:pt x="47181" y="11458"/>
                    <a:pt x="52618" y="12366"/>
                  </a:cubicBezTo>
                  <a:cubicBezTo>
                    <a:pt x="58320" y="13318"/>
                    <a:pt x="59817" y="2076"/>
                    <a:pt x="65425" y="673"/>
                  </a:cubicBezTo>
                  <a:cubicBezTo>
                    <a:pt x="69747" y="-408"/>
                    <a:pt x="68792" y="11038"/>
                    <a:pt x="73220" y="11531"/>
                  </a:cubicBezTo>
                  <a:cubicBezTo>
                    <a:pt x="77802" y="12041"/>
                    <a:pt x="80673" y="5325"/>
                    <a:pt x="82129" y="951"/>
                  </a:cubicBezTo>
                </a:path>
              </a:pathLst>
            </a:custGeom>
            <a:noFill/>
            <a:ln cap="flat" cmpd="sng" w="2857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148" name="Google Shape;148;p16"/>
            <p:cNvCxnSpPr/>
            <p:nvPr/>
          </p:nvCxnSpPr>
          <p:spPr>
            <a:xfrm>
              <a:off x="3692388" y="2826013"/>
              <a:ext cx="570600" cy="0"/>
            </a:xfrm>
            <a:prstGeom prst="straightConnector1">
              <a:avLst/>
            </a:prstGeom>
            <a:noFill/>
            <a:ln cap="flat" cmpd="sng" w="38100">
              <a:solidFill>
                <a:srgbClr val="434343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149" name="Google Shape;149;p16"/>
          <p:cNvSpPr txBox="1"/>
          <p:nvPr/>
        </p:nvSpPr>
        <p:spPr>
          <a:xfrm>
            <a:off x="5751750" y="2855875"/>
            <a:ext cx="3076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shift between the facial PPG and captured sensor PPG in a typical rPPG data</a:t>
            </a:r>
            <a:endParaRPr/>
          </a:p>
        </p:txBody>
      </p:sp>
      <p:sp>
        <p:nvSpPr>
          <p:cNvPr id="150" name="Google Shape;150;p16"/>
          <p:cNvSpPr txBox="1"/>
          <p:nvPr/>
        </p:nvSpPr>
        <p:spPr>
          <a:xfrm rot="-5400000">
            <a:off x="5160141" y="2340911"/>
            <a:ext cx="721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Target</a:t>
            </a:r>
            <a:endParaRPr sz="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PPG</a:t>
            </a:r>
            <a:endParaRPr sz="900"/>
          </a:p>
        </p:txBody>
      </p:sp>
      <p:sp>
        <p:nvSpPr>
          <p:cNvPr id="151" name="Google Shape;151;p16"/>
          <p:cNvSpPr txBox="1"/>
          <p:nvPr/>
        </p:nvSpPr>
        <p:spPr>
          <a:xfrm>
            <a:off x="6556875" y="1114675"/>
            <a:ext cx="171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</a:rPr>
              <a:t>Diffused reflection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152" name="Google Shape;15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9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7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Work</a:t>
            </a:r>
            <a:endParaRPr/>
          </a:p>
        </p:txBody>
      </p:sp>
      <p:sp>
        <p:nvSpPr>
          <p:cNvPr id="158" name="Google Shape;158;p17"/>
          <p:cNvSpPr txBox="1"/>
          <p:nvPr>
            <p:ph idx="1" type="body"/>
          </p:nvPr>
        </p:nvSpPr>
        <p:spPr>
          <a:xfrm>
            <a:off x="311700" y="1222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0" name="Google Shape;160;p17"/>
          <p:cNvSpPr/>
          <p:nvPr/>
        </p:nvSpPr>
        <p:spPr>
          <a:xfrm>
            <a:off x="390650" y="1914875"/>
            <a:ext cx="3417000" cy="21054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>
            <a:noFill/>
          </a:ln>
          <a:effectLst>
            <a:outerShdw rotWithShape="0" algn="bl" dir="5400000" dist="1428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5818E"/>
              </a:buClr>
              <a:buSzPts val="1800"/>
              <a:buChar char="●"/>
            </a:pPr>
            <a:r>
              <a:rPr b="1" i="1" lang="en" sz="1800">
                <a:solidFill>
                  <a:srgbClr val="45818E"/>
                </a:solidFill>
              </a:rPr>
              <a:t>Signal processing</a:t>
            </a:r>
            <a:endParaRPr b="1" i="1" sz="1800">
              <a:solidFill>
                <a:srgbClr val="45818E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>
                <a:solidFill>
                  <a:schemeClr val="dk2"/>
                </a:solidFill>
              </a:rPr>
              <a:t>Filter based [1]</a:t>
            </a:r>
            <a:endParaRPr>
              <a:solidFill>
                <a:schemeClr val="dk2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>
                <a:solidFill>
                  <a:schemeClr val="dk2"/>
                </a:solidFill>
              </a:rPr>
              <a:t>Signal Decompositions [2]</a:t>
            </a:r>
            <a:endParaRPr>
              <a:solidFill>
                <a:schemeClr val="dk2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>
                <a:solidFill>
                  <a:schemeClr val="dk2"/>
                </a:solidFill>
              </a:rPr>
              <a:t>Aim for the implicit rPPG</a:t>
            </a:r>
            <a:endParaRPr>
              <a:solidFill>
                <a:schemeClr val="dk2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</a:pPr>
            <a:r>
              <a:rPr lang="en">
                <a:solidFill>
                  <a:schemeClr val="dk2"/>
                </a:solidFill>
              </a:rPr>
              <a:t>Requires Heuristic assumptions</a:t>
            </a:r>
            <a:endParaRPr>
              <a:solidFill>
                <a:schemeClr val="dk2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1400"/>
              <a:buChar char="○"/>
            </a:pPr>
            <a:r>
              <a:rPr lang="en">
                <a:solidFill>
                  <a:srgbClr val="CC0000"/>
                </a:solidFill>
              </a:rPr>
              <a:t>Not adaptive</a:t>
            </a:r>
            <a:endParaRPr>
              <a:solidFill>
                <a:srgbClr val="CC0000"/>
              </a:solidFill>
            </a:endParaRPr>
          </a:p>
        </p:txBody>
      </p:sp>
      <p:sp>
        <p:nvSpPr>
          <p:cNvPr id="161" name="Google Shape;161;p17"/>
          <p:cNvSpPr/>
          <p:nvPr/>
        </p:nvSpPr>
        <p:spPr>
          <a:xfrm>
            <a:off x="3963275" y="1564000"/>
            <a:ext cx="4713600" cy="27657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>
            <a:noFill/>
          </a:ln>
          <a:effectLst>
            <a:outerShdw rotWithShape="0" algn="bl" dir="5400000" dist="14287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78D8"/>
              </a:buClr>
              <a:buSzPts val="1800"/>
              <a:buChar char="●"/>
            </a:pPr>
            <a:r>
              <a:rPr b="1" i="1" lang="en" sz="1800">
                <a:solidFill>
                  <a:srgbClr val="3C78D8"/>
                </a:solidFill>
              </a:rPr>
              <a:t>Deep Learning (DL)</a:t>
            </a:r>
            <a:endParaRPr b="1" i="1" sz="1800">
              <a:solidFill>
                <a:srgbClr val="3C78D8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>
                <a:solidFill>
                  <a:schemeClr val="dk2"/>
                </a:solidFill>
              </a:rPr>
              <a:t>Showed their early success in rPPG [3]</a:t>
            </a:r>
            <a:endParaRPr>
              <a:solidFill>
                <a:schemeClr val="dk2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>
                <a:solidFill>
                  <a:schemeClr val="dk2"/>
                </a:solidFill>
              </a:rPr>
              <a:t>Learning from raw data</a:t>
            </a:r>
            <a:endParaRPr>
              <a:solidFill>
                <a:schemeClr val="dk2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</a:pPr>
            <a:r>
              <a:rPr lang="en">
                <a:solidFill>
                  <a:schemeClr val="dk2"/>
                </a:solidFill>
              </a:rPr>
              <a:t>Automatic feature extraction</a:t>
            </a:r>
            <a:endParaRPr>
              <a:solidFill>
                <a:schemeClr val="dk2"/>
              </a:solidFill>
            </a:endParaRPr>
          </a:p>
          <a:p>
            <a: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</a:pPr>
            <a:r>
              <a:rPr lang="en">
                <a:solidFill>
                  <a:schemeClr val="dk2"/>
                </a:solidFill>
              </a:rPr>
              <a:t>End-to-end setup</a:t>
            </a:r>
            <a:endParaRPr>
              <a:solidFill>
                <a:schemeClr val="dk2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>
                <a:solidFill>
                  <a:schemeClr val="dk2"/>
                </a:solidFill>
              </a:rPr>
              <a:t>Adaptability for new environments</a:t>
            </a:r>
            <a:endParaRPr>
              <a:solidFill>
                <a:schemeClr val="dk2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>
                <a:solidFill>
                  <a:schemeClr val="dk2"/>
                </a:solidFill>
              </a:rPr>
              <a:t>Implicit function approximation</a:t>
            </a:r>
            <a:endParaRPr>
              <a:solidFill>
                <a:schemeClr val="dk2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400"/>
              <a:buChar char="○"/>
            </a:pPr>
            <a:r>
              <a:rPr lang="en">
                <a:solidFill>
                  <a:srgbClr val="E06666"/>
                </a:solidFill>
              </a:rPr>
              <a:t>Requires clean data for end-2-end setting in supervised learning</a:t>
            </a:r>
            <a:endParaRPr>
              <a:solidFill>
                <a:srgbClr val="E06666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06666"/>
              </a:buClr>
              <a:buSzPts val="1400"/>
              <a:buChar char="○"/>
            </a:pPr>
            <a:r>
              <a:rPr lang="en">
                <a:solidFill>
                  <a:srgbClr val="E06666"/>
                </a:solidFill>
              </a:rPr>
              <a:t>Data hungry, and computation complexity</a:t>
            </a:r>
            <a:endParaRPr i="1" sz="1800">
              <a:solidFill>
                <a:srgbClr val="E06666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Alignment Problem</a:t>
            </a:r>
            <a:endParaRPr/>
          </a:p>
        </p:txBody>
      </p:sp>
      <p:sp>
        <p:nvSpPr>
          <p:cNvPr id="167" name="Google Shape;167;p18"/>
          <p:cNvSpPr txBox="1"/>
          <p:nvPr>
            <p:ph idx="1" type="body"/>
          </p:nvPr>
        </p:nvSpPr>
        <p:spPr>
          <a:xfrm>
            <a:off x="311700" y="2928725"/>
            <a:ext cx="7236000" cy="19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Random </a:t>
            </a:r>
            <a:r>
              <a:rPr b="1" lang="en"/>
              <a:t>phase</a:t>
            </a:r>
            <a:r>
              <a:rPr lang="en"/>
              <a:t> shift and </a:t>
            </a:r>
            <a:r>
              <a:rPr b="1" lang="en"/>
              <a:t>shape</a:t>
            </a:r>
            <a:r>
              <a:rPr lang="en"/>
              <a:t> variation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Due to target sensor type, placement location variations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Wrist or finger placement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Exposed vein for PPG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One projection head requires to aim </a:t>
            </a:r>
            <a:r>
              <a:rPr lang="en"/>
              <a:t>multiple</a:t>
            </a:r>
            <a:r>
              <a:rPr lang="en"/>
              <a:t> objectives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Getting implicit PPG (common for all)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mapping implicit PPG to sensor target (Depends on target data) </a:t>
            </a:r>
            <a:endParaRPr/>
          </a:p>
        </p:txBody>
      </p:sp>
      <p:grpSp>
        <p:nvGrpSpPr>
          <p:cNvPr id="168" name="Google Shape;168;p18"/>
          <p:cNvGrpSpPr/>
          <p:nvPr/>
        </p:nvGrpSpPr>
        <p:grpSpPr>
          <a:xfrm>
            <a:off x="1112166" y="1527321"/>
            <a:ext cx="3651106" cy="749388"/>
            <a:chOff x="773525" y="1679697"/>
            <a:chExt cx="5581025" cy="749388"/>
          </a:xfrm>
        </p:grpSpPr>
        <p:grpSp>
          <p:nvGrpSpPr>
            <p:cNvPr id="169" name="Google Shape;169;p18"/>
            <p:cNvGrpSpPr/>
            <p:nvPr/>
          </p:nvGrpSpPr>
          <p:grpSpPr>
            <a:xfrm>
              <a:off x="773525" y="1679697"/>
              <a:ext cx="5581025" cy="749388"/>
              <a:chOff x="773525" y="1679697"/>
              <a:chExt cx="5581025" cy="749388"/>
            </a:xfrm>
          </p:grpSpPr>
          <p:grpSp>
            <p:nvGrpSpPr>
              <p:cNvPr id="170" name="Google Shape;170;p18"/>
              <p:cNvGrpSpPr/>
              <p:nvPr/>
            </p:nvGrpSpPr>
            <p:grpSpPr>
              <a:xfrm>
                <a:off x="1517259" y="1679697"/>
                <a:ext cx="4837291" cy="749388"/>
                <a:chOff x="1517259" y="662810"/>
                <a:chExt cx="4837291" cy="749388"/>
              </a:xfrm>
            </p:grpSpPr>
            <p:grpSp>
              <p:nvGrpSpPr>
                <p:cNvPr id="171" name="Google Shape;171;p18"/>
                <p:cNvGrpSpPr/>
                <p:nvPr/>
              </p:nvGrpSpPr>
              <p:grpSpPr>
                <a:xfrm>
                  <a:off x="1517259" y="662810"/>
                  <a:ext cx="2163080" cy="749388"/>
                  <a:chOff x="1517300" y="662800"/>
                  <a:chExt cx="2185150" cy="863350"/>
                </a:xfrm>
              </p:grpSpPr>
              <p:sp>
                <p:nvSpPr>
                  <p:cNvPr id="172" name="Google Shape;172;p18"/>
                  <p:cNvSpPr/>
                  <p:nvPr/>
                </p:nvSpPr>
                <p:spPr>
                  <a:xfrm flipH="1" rot="5400000">
                    <a:off x="13485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3" name="Google Shape;173;p18"/>
                  <p:cNvSpPr/>
                  <p:nvPr/>
                </p:nvSpPr>
                <p:spPr>
                  <a:xfrm flipH="1" rot="5400000">
                    <a:off x="14730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4" name="Google Shape;174;p18"/>
                  <p:cNvSpPr/>
                  <p:nvPr/>
                </p:nvSpPr>
                <p:spPr>
                  <a:xfrm flipH="1" rot="5400000">
                    <a:off x="1597625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5" name="Google Shape;175;p18"/>
                  <p:cNvSpPr/>
                  <p:nvPr/>
                </p:nvSpPr>
                <p:spPr>
                  <a:xfrm flipH="1" rot="5400000">
                    <a:off x="17073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6" name="Google Shape;176;p18"/>
                  <p:cNvSpPr/>
                  <p:nvPr/>
                </p:nvSpPr>
                <p:spPr>
                  <a:xfrm flipH="1" rot="5400000">
                    <a:off x="18318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7" name="Google Shape;177;p18"/>
                  <p:cNvSpPr/>
                  <p:nvPr/>
                </p:nvSpPr>
                <p:spPr>
                  <a:xfrm flipH="1" rot="5400000">
                    <a:off x="1947913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8" name="Google Shape;178;p18"/>
                  <p:cNvSpPr/>
                  <p:nvPr/>
                </p:nvSpPr>
                <p:spPr>
                  <a:xfrm flipH="1" rot="5400000">
                    <a:off x="20639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79" name="Google Shape;179;p18"/>
                  <p:cNvSpPr/>
                  <p:nvPr/>
                </p:nvSpPr>
                <p:spPr>
                  <a:xfrm flipH="1" rot="5400000">
                    <a:off x="21885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0" name="Google Shape;180;p18"/>
                  <p:cNvSpPr/>
                  <p:nvPr/>
                </p:nvSpPr>
                <p:spPr>
                  <a:xfrm flipH="1" rot="5400000">
                    <a:off x="23130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1" name="Google Shape;181;p18"/>
                  <p:cNvSpPr/>
                  <p:nvPr/>
                </p:nvSpPr>
                <p:spPr>
                  <a:xfrm flipH="1" rot="5400000">
                    <a:off x="24227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2" name="Google Shape;182;p18"/>
                  <p:cNvSpPr/>
                  <p:nvPr/>
                </p:nvSpPr>
                <p:spPr>
                  <a:xfrm flipH="1" rot="5400000">
                    <a:off x="25473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3" name="Google Shape;183;p18"/>
                  <p:cNvSpPr/>
                  <p:nvPr/>
                </p:nvSpPr>
                <p:spPr>
                  <a:xfrm flipH="1" rot="5400000">
                    <a:off x="26718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4" name="Google Shape;184;p18"/>
                  <p:cNvSpPr/>
                  <p:nvPr/>
                </p:nvSpPr>
                <p:spPr>
                  <a:xfrm flipH="1" rot="5400000">
                    <a:off x="27764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5" name="Google Shape;185;p18"/>
                  <p:cNvSpPr/>
                  <p:nvPr/>
                </p:nvSpPr>
                <p:spPr>
                  <a:xfrm flipH="1" rot="5400000">
                    <a:off x="29010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6" name="Google Shape;186;p18"/>
                  <p:cNvSpPr/>
                  <p:nvPr/>
                </p:nvSpPr>
                <p:spPr>
                  <a:xfrm flipH="1" rot="5400000">
                    <a:off x="30255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187" name="Google Shape;187;p18"/>
                <p:cNvGrpSpPr/>
                <p:nvPr/>
              </p:nvGrpSpPr>
              <p:grpSpPr>
                <a:xfrm>
                  <a:off x="4191470" y="662810"/>
                  <a:ext cx="2163080" cy="749388"/>
                  <a:chOff x="1517300" y="662800"/>
                  <a:chExt cx="2185150" cy="863350"/>
                </a:xfrm>
              </p:grpSpPr>
              <p:sp>
                <p:nvSpPr>
                  <p:cNvPr id="188" name="Google Shape;188;p18"/>
                  <p:cNvSpPr/>
                  <p:nvPr/>
                </p:nvSpPr>
                <p:spPr>
                  <a:xfrm flipH="1" rot="5400000">
                    <a:off x="13485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89" name="Google Shape;189;p18"/>
                  <p:cNvSpPr/>
                  <p:nvPr/>
                </p:nvSpPr>
                <p:spPr>
                  <a:xfrm flipH="1" rot="5400000">
                    <a:off x="14730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0" name="Google Shape;190;p18"/>
                  <p:cNvSpPr/>
                  <p:nvPr/>
                </p:nvSpPr>
                <p:spPr>
                  <a:xfrm flipH="1" rot="5400000">
                    <a:off x="1597625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1" name="Google Shape;191;p18"/>
                  <p:cNvSpPr/>
                  <p:nvPr/>
                </p:nvSpPr>
                <p:spPr>
                  <a:xfrm flipH="1" rot="5400000">
                    <a:off x="17073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2" name="Google Shape;192;p18"/>
                  <p:cNvSpPr/>
                  <p:nvPr/>
                </p:nvSpPr>
                <p:spPr>
                  <a:xfrm flipH="1" rot="5400000">
                    <a:off x="18318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3" name="Google Shape;193;p18"/>
                  <p:cNvSpPr/>
                  <p:nvPr/>
                </p:nvSpPr>
                <p:spPr>
                  <a:xfrm flipH="1" rot="5400000">
                    <a:off x="1947913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4" name="Google Shape;194;p18"/>
                  <p:cNvSpPr/>
                  <p:nvPr/>
                </p:nvSpPr>
                <p:spPr>
                  <a:xfrm flipH="1" rot="5400000">
                    <a:off x="20639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5" name="Google Shape;195;p18"/>
                  <p:cNvSpPr/>
                  <p:nvPr/>
                </p:nvSpPr>
                <p:spPr>
                  <a:xfrm flipH="1" rot="5400000">
                    <a:off x="21885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6" name="Google Shape;196;p18"/>
                  <p:cNvSpPr/>
                  <p:nvPr/>
                </p:nvSpPr>
                <p:spPr>
                  <a:xfrm flipH="1" rot="5400000">
                    <a:off x="23130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7" name="Google Shape;197;p18"/>
                  <p:cNvSpPr/>
                  <p:nvPr/>
                </p:nvSpPr>
                <p:spPr>
                  <a:xfrm flipH="1" rot="5400000">
                    <a:off x="24227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8" name="Google Shape;198;p18"/>
                  <p:cNvSpPr/>
                  <p:nvPr/>
                </p:nvSpPr>
                <p:spPr>
                  <a:xfrm flipH="1" rot="5400000">
                    <a:off x="25473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99" name="Google Shape;199;p18"/>
                  <p:cNvSpPr/>
                  <p:nvPr/>
                </p:nvSpPr>
                <p:spPr>
                  <a:xfrm flipH="1" rot="5400000">
                    <a:off x="26718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0" name="Google Shape;200;p18"/>
                  <p:cNvSpPr/>
                  <p:nvPr/>
                </p:nvSpPr>
                <p:spPr>
                  <a:xfrm flipH="1" rot="5400000">
                    <a:off x="27764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1" name="Google Shape;201;p18"/>
                  <p:cNvSpPr/>
                  <p:nvPr/>
                </p:nvSpPr>
                <p:spPr>
                  <a:xfrm flipH="1" rot="5400000">
                    <a:off x="29010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02" name="Google Shape;202;p18"/>
                  <p:cNvSpPr/>
                  <p:nvPr/>
                </p:nvSpPr>
                <p:spPr>
                  <a:xfrm flipH="1" rot="5400000">
                    <a:off x="30255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cxnSp>
              <p:nvCxnSpPr>
                <p:cNvPr id="203" name="Google Shape;203;p18"/>
                <p:cNvCxnSpPr>
                  <a:endCxn id="188" idx="3"/>
                </p:cNvCxnSpPr>
                <p:nvPr/>
              </p:nvCxnSpPr>
              <p:spPr>
                <a:xfrm flipH="1" rot="10800000">
                  <a:off x="3417470" y="1103237"/>
                  <a:ext cx="774000" cy="33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595959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204" name="Google Shape;204;p18"/>
              <p:cNvSpPr txBox="1"/>
              <p:nvPr/>
            </p:nvSpPr>
            <p:spPr>
              <a:xfrm rot="-5400000">
                <a:off x="765725" y="1699175"/>
                <a:ext cx="721500" cy="7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Consecutive frames</a:t>
                </a:r>
                <a:endParaRPr sz="900"/>
              </a:p>
            </p:txBody>
          </p:sp>
        </p:grpSp>
        <p:pic>
          <p:nvPicPr>
            <p:cNvPr id="205" name="Google Shape;205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46">
              <a:off x="3187725" y="1835578"/>
              <a:ext cx="480250" cy="4168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6" name="Google Shape;206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46">
              <a:off x="5874300" y="1845978"/>
              <a:ext cx="480250" cy="41682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7" name="Google Shape;207;p18"/>
          <p:cNvGrpSpPr/>
          <p:nvPr/>
        </p:nvGrpSpPr>
        <p:grpSpPr>
          <a:xfrm>
            <a:off x="1633989" y="1743302"/>
            <a:ext cx="3146309" cy="459387"/>
            <a:chOff x="1545150" y="2665700"/>
            <a:chExt cx="4809400" cy="459387"/>
          </a:xfrm>
        </p:grpSpPr>
        <p:sp>
          <p:nvSpPr>
            <p:cNvPr id="208" name="Google Shape;208;p18"/>
            <p:cNvSpPr/>
            <p:nvPr/>
          </p:nvSpPr>
          <p:spPr>
            <a:xfrm>
              <a:off x="1545150" y="2665700"/>
              <a:ext cx="2108900" cy="459375"/>
            </a:xfrm>
            <a:custGeom>
              <a:rect b="b" l="l" r="r" t="t"/>
              <a:pathLst>
                <a:path extrusionOk="0" h="18375" w="84356">
                  <a:moveTo>
                    <a:pt x="0" y="18375"/>
                  </a:moveTo>
                  <a:cubicBezTo>
                    <a:pt x="4753" y="13617"/>
                    <a:pt x="6562" y="285"/>
                    <a:pt x="12806" y="2784"/>
                  </a:cubicBezTo>
                  <a:cubicBezTo>
                    <a:pt x="16246" y="4160"/>
                    <a:pt x="15076" y="9908"/>
                    <a:pt x="16982" y="13085"/>
                  </a:cubicBezTo>
                  <a:cubicBezTo>
                    <a:pt x="18456" y="15543"/>
                    <a:pt x="21672" y="17732"/>
                    <a:pt x="24499" y="17261"/>
                  </a:cubicBezTo>
                  <a:cubicBezTo>
                    <a:pt x="29944" y="16355"/>
                    <a:pt x="26496" y="2506"/>
                    <a:pt x="32016" y="2506"/>
                  </a:cubicBezTo>
                  <a:cubicBezTo>
                    <a:pt x="37079" y="2506"/>
                    <a:pt x="39774" y="9392"/>
                    <a:pt x="42038" y="13921"/>
                  </a:cubicBezTo>
                  <a:cubicBezTo>
                    <a:pt x="42694" y="15233"/>
                    <a:pt x="43097" y="17782"/>
                    <a:pt x="44544" y="17540"/>
                  </a:cubicBezTo>
                  <a:cubicBezTo>
                    <a:pt x="51232" y="16423"/>
                    <a:pt x="48065" y="0"/>
                    <a:pt x="54845" y="0"/>
                  </a:cubicBezTo>
                  <a:cubicBezTo>
                    <a:pt x="61695" y="0"/>
                    <a:pt x="60035" y="15734"/>
                    <a:pt x="66816" y="16705"/>
                  </a:cubicBezTo>
                  <a:cubicBezTo>
                    <a:pt x="69206" y="17047"/>
                    <a:pt x="72200" y="17972"/>
                    <a:pt x="74055" y="16426"/>
                  </a:cubicBezTo>
                  <a:cubicBezTo>
                    <a:pt x="78100" y="13057"/>
                    <a:pt x="79092" y="4455"/>
                    <a:pt x="84356" y="4455"/>
                  </a:cubicBezTo>
                </a:path>
              </a:pathLst>
            </a:custGeom>
            <a:noFill/>
            <a:ln cap="flat" cmpd="sng" w="28575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09" name="Google Shape;209;p18"/>
            <p:cNvSpPr/>
            <p:nvPr/>
          </p:nvSpPr>
          <p:spPr>
            <a:xfrm>
              <a:off x="4301325" y="2665702"/>
              <a:ext cx="2053225" cy="459386"/>
            </a:xfrm>
            <a:custGeom>
              <a:rect b="b" l="l" r="r" t="t"/>
              <a:pathLst>
                <a:path extrusionOk="0" h="12485" w="82129">
                  <a:moveTo>
                    <a:pt x="0" y="116"/>
                  </a:moveTo>
                  <a:cubicBezTo>
                    <a:pt x="2895" y="4456"/>
                    <a:pt x="4598" y="13225"/>
                    <a:pt x="9744" y="12366"/>
                  </a:cubicBezTo>
                  <a:cubicBezTo>
                    <a:pt x="15312" y="11436"/>
                    <a:pt x="15869" y="-811"/>
                    <a:pt x="21437" y="116"/>
                  </a:cubicBezTo>
                  <a:cubicBezTo>
                    <a:pt x="26948" y="1033"/>
                    <a:pt x="28778" y="13328"/>
                    <a:pt x="33965" y="11252"/>
                  </a:cubicBezTo>
                  <a:cubicBezTo>
                    <a:pt x="37884" y="9684"/>
                    <a:pt x="36761" y="1366"/>
                    <a:pt x="40925" y="673"/>
                  </a:cubicBezTo>
                  <a:cubicBezTo>
                    <a:pt x="46362" y="-232"/>
                    <a:pt x="47181" y="11458"/>
                    <a:pt x="52618" y="12366"/>
                  </a:cubicBezTo>
                  <a:cubicBezTo>
                    <a:pt x="58320" y="13318"/>
                    <a:pt x="59817" y="2076"/>
                    <a:pt x="65425" y="673"/>
                  </a:cubicBezTo>
                  <a:cubicBezTo>
                    <a:pt x="69747" y="-408"/>
                    <a:pt x="68792" y="11038"/>
                    <a:pt x="73220" y="11531"/>
                  </a:cubicBezTo>
                  <a:cubicBezTo>
                    <a:pt x="77802" y="12041"/>
                    <a:pt x="80673" y="5325"/>
                    <a:pt x="82129" y="951"/>
                  </a:cubicBezTo>
                </a:path>
              </a:pathLst>
            </a:custGeom>
            <a:noFill/>
            <a:ln cap="flat" cmpd="sng" w="28575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10" name="Google Shape;210;p18"/>
            <p:cNvCxnSpPr/>
            <p:nvPr/>
          </p:nvCxnSpPr>
          <p:spPr>
            <a:xfrm>
              <a:off x="3692388" y="2826013"/>
              <a:ext cx="570600" cy="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11" name="Google Shape;211;p18"/>
          <p:cNvGrpSpPr/>
          <p:nvPr/>
        </p:nvGrpSpPr>
        <p:grpSpPr>
          <a:xfrm>
            <a:off x="1792228" y="2321031"/>
            <a:ext cx="3134634" cy="360565"/>
            <a:chOff x="1554054" y="2574747"/>
            <a:chExt cx="4791554" cy="480946"/>
          </a:xfrm>
        </p:grpSpPr>
        <p:sp>
          <p:nvSpPr>
            <p:cNvPr id="212" name="Google Shape;212;p18"/>
            <p:cNvSpPr/>
            <p:nvPr/>
          </p:nvSpPr>
          <p:spPr>
            <a:xfrm>
              <a:off x="1554054" y="2574747"/>
              <a:ext cx="2108900" cy="459375"/>
            </a:xfrm>
            <a:custGeom>
              <a:rect b="b" l="l" r="r" t="t"/>
              <a:pathLst>
                <a:path extrusionOk="0" h="18375" w="84356">
                  <a:moveTo>
                    <a:pt x="0" y="18375"/>
                  </a:moveTo>
                  <a:cubicBezTo>
                    <a:pt x="4753" y="13617"/>
                    <a:pt x="6562" y="285"/>
                    <a:pt x="12806" y="2784"/>
                  </a:cubicBezTo>
                  <a:cubicBezTo>
                    <a:pt x="16246" y="4160"/>
                    <a:pt x="15076" y="9908"/>
                    <a:pt x="16982" y="13085"/>
                  </a:cubicBezTo>
                  <a:cubicBezTo>
                    <a:pt x="18456" y="15543"/>
                    <a:pt x="21672" y="17732"/>
                    <a:pt x="24499" y="17261"/>
                  </a:cubicBezTo>
                  <a:cubicBezTo>
                    <a:pt x="29944" y="16355"/>
                    <a:pt x="26496" y="2506"/>
                    <a:pt x="32016" y="2506"/>
                  </a:cubicBezTo>
                  <a:cubicBezTo>
                    <a:pt x="37079" y="2506"/>
                    <a:pt x="39774" y="9392"/>
                    <a:pt x="42038" y="13921"/>
                  </a:cubicBezTo>
                  <a:cubicBezTo>
                    <a:pt x="42694" y="15233"/>
                    <a:pt x="43097" y="17782"/>
                    <a:pt x="44544" y="17540"/>
                  </a:cubicBezTo>
                  <a:cubicBezTo>
                    <a:pt x="51232" y="16423"/>
                    <a:pt x="48065" y="0"/>
                    <a:pt x="54845" y="0"/>
                  </a:cubicBezTo>
                  <a:cubicBezTo>
                    <a:pt x="61695" y="0"/>
                    <a:pt x="60035" y="15734"/>
                    <a:pt x="66816" y="16705"/>
                  </a:cubicBezTo>
                  <a:cubicBezTo>
                    <a:pt x="69206" y="17047"/>
                    <a:pt x="72200" y="17972"/>
                    <a:pt x="74055" y="16426"/>
                  </a:cubicBezTo>
                  <a:cubicBezTo>
                    <a:pt x="78100" y="13057"/>
                    <a:pt x="79092" y="4455"/>
                    <a:pt x="84356" y="4455"/>
                  </a:cubicBezTo>
                </a:path>
              </a:pathLst>
            </a:custGeom>
            <a:noFill/>
            <a:ln cap="flat" cmpd="sng" w="2857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13" name="Google Shape;213;p18"/>
            <p:cNvSpPr/>
            <p:nvPr/>
          </p:nvSpPr>
          <p:spPr>
            <a:xfrm>
              <a:off x="4292383" y="2596307"/>
              <a:ext cx="2053225" cy="459386"/>
            </a:xfrm>
            <a:custGeom>
              <a:rect b="b" l="l" r="r" t="t"/>
              <a:pathLst>
                <a:path extrusionOk="0" h="12485" w="82129">
                  <a:moveTo>
                    <a:pt x="0" y="116"/>
                  </a:moveTo>
                  <a:cubicBezTo>
                    <a:pt x="2895" y="4456"/>
                    <a:pt x="4598" y="13225"/>
                    <a:pt x="9744" y="12366"/>
                  </a:cubicBezTo>
                  <a:cubicBezTo>
                    <a:pt x="15312" y="11436"/>
                    <a:pt x="15869" y="-811"/>
                    <a:pt x="21437" y="116"/>
                  </a:cubicBezTo>
                  <a:cubicBezTo>
                    <a:pt x="26948" y="1033"/>
                    <a:pt x="28778" y="13328"/>
                    <a:pt x="33965" y="11252"/>
                  </a:cubicBezTo>
                  <a:cubicBezTo>
                    <a:pt x="37884" y="9684"/>
                    <a:pt x="36761" y="1366"/>
                    <a:pt x="40925" y="673"/>
                  </a:cubicBezTo>
                  <a:cubicBezTo>
                    <a:pt x="46362" y="-232"/>
                    <a:pt x="47181" y="11458"/>
                    <a:pt x="52618" y="12366"/>
                  </a:cubicBezTo>
                  <a:cubicBezTo>
                    <a:pt x="58320" y="13318"/>
                    <a:pt x="59817" y="2076"/>
                    <a:pt x="65425" y="673"/>
                  </a:cubicBezTo>
                  <a:cubicBezTo>
                    <a:pt x="69747" y="-408"/>
                    <a:pt x="68792" y="11038"/>
                    <a:pt x="73220" y="11531"/>
                  </a:cubicBezTo>
                  <a:cubicBezTo>
                    <a:pt x="77802" y="12041"/>
                    <a:pt x="80673" y="5325"/>
                    <a:pt x="82129" y="951"/>
                  </a:cubicBezTo>
                </a:path>
              </a:pathLst>
            </a:custGeom>
            <a:noFill/>
            <a:ln cap="flat" cmpd="sng" w="28575">
              <a:solidFill>
                <a:srgbClr val="595959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14" name="Google Shape;214;p18"/>
            <p:cNvCxnSpPr/>
            <p:nvPr/>
          </p:nvCxnSpPr>
          <p:spPr>
            <a:xfrm>
              <a:off x="3692388" y="2826013"/>
              <a:ext cx="570600" cy="0"/>
            </a:xfrm>
            <a:prstGeom prst="straightConnector1">
              <a:avLst/>
            </a:prstGeom>
            <a:noFill/>
            <a:ln cap="flat" cmpd="sng" w="38100">
              <a:solidFill>
                <a:srgbClr val="434343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15" name="Google Shape;215;p18"/>
          <p:cNvCxnSpPr/>
          <p:nvPr/>
        </p:nvCxnSpPr>
        <p:spPr>
          <a:xfrm>
            <a:off x="2008300" y="2178350"/>
            <a:ext cx="182100" cy="459000"/>
          </a:xfrm>
          <a:prstGeom prst="straightConnector1">
            <a:avLst/>
          </a:prstGeom>
          <a:noFill/>
          <a:ln cap="flat" cmpd="sng" w="28575">
            <a:solidFill>
              <a:srgbClr val="8E7CC3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216" name="Google Shape;216;p18"/>
          <p:cNvGrpSpPr/>
          <p:nvPr/>
        </p:nvGrpSpPr>
        <p:grpSpPr>
          <a:xfrm>
            <a:off x="5303166" y="1527321"/>
            <a:ext cx="3651106" cy="749388"/>
            <a:chOff x="773525" y="1679697"/>
            <a:chExt cx="5581025" cy="749388"/>
          </a:xfrm>
        </p:grpSpPr>
        <p:grpSp>
          <p:nvGrpSpPr>
            <p:cNvPr id="217" name="Google Shape;217;p18"/>
            <p:cNvGrpSpPr/>
            <p:nvPr/>
          </p:nvGrpSpPr>
          <p:grpSpPr>
            <a:xfrm>
              <a:off x="773525" y="1679697"/>
              <a:ext cx="5581025" cy="749388"/>
              <a:chOff x="773525" y="1679697"/>
              <a:chExt cx="5581025" cy="749388"/>
            </a:xfrm>
          </p:grpSpPr>
          <p:grpSp>
            <p:nvGrpSpPr>
              <p:cNvPr id="218" name="Google Shape;218;p18"/>
              <p:cNvGrpSpPr/>
              <p:nvPr/>
            </p:nvGrpSpPr>
            <p:grpSpPr>
              <a:xfrm>
                <a:off x="1517259" y="1679697"/>
                <a:ext cx="4837291" cy="749388"/>
                <a:chOff x="1517259" y="662810"/>
                <a:chExt cx="4837291" cy="749388"/>
              </a:xfrm>
            </p:grpSpPr>
            <p:grpSp>
              <p:nvGrpSpPr>
                <p:cNvPr id="219" name="Google Shape;219;p18"/>
                <p:cNvGrpSpPr/>
                <p:nvPr/>
              </p:nvGrpSpPr>
              <p:grpSpPr>
                <a:xfrm>
                  <a:off x="1517259" y="662810"/>
                  <a:ext cx="2163080" cy="749388"/>
                  <a:chOff x="1517300" y="662800"/>
                  <a:chExt cx="2185150" cy="863350"/>
                </a:xfrm>
              </p:grpSpPr>
              <p:sp>
                <p:nvSpPr>
                  <p:cNvPr id="220" name="Google Shape;220;p18"/>
                  <p:cNvSpPr/>
                  <p:nvPr/>
                </p:nvSpPr>
                <p:spPr>
                  <a:xfrm flipH="1" rot="5400000">
                    <a:off x="13485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1" name="Google Shape;221;p18"/>
                  <p:cNvSpPr/>
                  <p:nvPr/>
                </p:nvSpPr>
                <p:spPr>
                  <a:xfrm flipH="1" rot="5400000">
                    <a:off x="14730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2" name="Google Shape;222;p18"/>
                  <p:cNvSpPr/>
                  <p:nvPr/>
                </p:nvSpPr>
                <p:spPr>
                  <a:xfrm flipH="1" rot="5400000">
                    <a:off x="1597625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3" name="Google Shape;223;p18"/>
                  <p:cNvSpPr/>
                  <p:nvPr/>
                </p:nvSpPr>
                <p:spPr>
                  <a:xfrm flipH="1" rot="5400000">
                    <a:off x="17073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4" name="Google Shape;224;p18"/>
                  <p:cNvSpPr/>
                  <p:nvPr/>
                </p:nvSpPr>
                <p:spPr>
                  <a:xfrm flipH="1" rot="5400000">
                    <a:off x="18318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5" name="Google Shape;225;p18"/>
                  <p:cNvSpPr/>
                  <p:nvPr/>
                </p:nvSpPr>
                <p:spPr>
                  <a:xfrm flipH="1" rot="5400000">
                    <a:off x="1947913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6" name="Google Shape;226;p18"/>
                  <p:cNvSpPr/>
                  <p:nvPr/>
                </p:nvSpPr>
                <p:spPr>
                  <a:xfrm flipH="1" rot="5400000">
                    <a:off x="20639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7" name="Google Shape;227;p18"/>
                  <p:cNvSpPr/>
                  <p:nvPr/>
                </p:nvSpPr>
                <p:spPr>
                  <a:xfrm flipH="1" rot="5400000">
                    <a:off x="21885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8" name="Google Shape;228;p18"/>
                  <p:cNvSpPr/>
                  <p:nvPr/>
                </p:nvSpPr>
                <p:spPr>
                  <a:xfrm flipH="1" rot="5400000">
                    <a:off x="23130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29" name="Google Shape;229;p18"/>
                  <p:cNvSpPr/>
                  <p:nvPr/>
                </p:nvSpPr>
                <p:spPr>
                  <a:xfrm flipH="1" rot="5400000">
                    <a:off x="24227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0" name="Google Shape;230;p18"/>
                  <p:cNvSpPr/>
                  <p:nvPr/>
                </p:nvSpPr>
                <p:spPr>
                  <a:xfrm flipH="1" rot="5400000">
                    <a:off x="25473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1" name="Google Shape;231;p18"/>
                  <p:cNvSpPr/>
                  <p:nvPr/>
                </p:nvSpPr>
                <p:spPr>
                  <a:xfrm flipH="1" rot="5400000">
                    <a:off x="26718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2" name="Google Shape;232;p18"/>
                  <p:cNvSpPr/>
                  <p:nvPr/>
                </p:nvSpPr>
                <p:spPr>
                  <a:xfrm flipH="1" rot="5400000">
                    <a:off x="27764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3" name="Google Shape;233;p18"/>
                  <p:cNvSpPr/>
                  <p:nvPr/>
                </p:nvSpPr>
                <p:spPr>
                  <a:xfrm flipH="1" rot="5400000">
                    <a:off x="29010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4" name="Google Shape;234;p18"/>
                  <p:cNvSpPr/>
                  <p:nvPr/>
                </p:nvSpPr>
                <p:spPr>
                  <a:xfrm flipH="1" rot="5400000">
                    <a:off x="30255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35" name="Google Shape;235;p18"/>
                <p:cNvGrpSpPr/>
                <p:nvPr/>
              </p:nvGrpSpPr>
              <p:grpSpPr>
                <a:xfrm>
                  <a:off x="4191470" y="662810"/>
                  <a:ext cx="2163080" cy="749388"/>
                  <a:chOff x="1517300" y="662800"/>
                  <a:chExt cx="2185150" cy="863350"/>
                </a:xfrm>
              </p:grpSpPr>
              <p:sp>
                <p:nvSpPr>
                  <p:cNvPr id="236" name="Google Shape;236;p18"/>
                  <p:cNvSpPr/>
                  <p:nvPr/>
                </p:nvSpPr>
                <p:spPr>
                  <a:xfrm flipH="1" rot="5400000">
                    <a:off x="13485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7" name="Google Shape;237;p18"/>
                  <p:cNvSpPr/>
                  <p:nvPr/>
                </p:nvSpPr>
                <p:spPr>
                  <a:xfrm flipH="1" rot="5400000">
                    <a:off x="14730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8" name="Google Shape;238;p18"/>
                  <p:cNvSpPr/>
                  <p:nvPr/>
                </p:nvSpPr>
                <p:spPr>
                  <a:xfrm flipH="1" rot="5400000">
                    <a:off x="1597625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39" name="Google Shape;239;p18"/>
                  <p:cNvSpPr/>
                  <p:nvPr/>
                </p:nvSpPr>
                <p:spPr>
                  <a:xfrm flipH="1" rot="5400000">
                    <a:off x="17073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0" name="Google Shape;240;p18"/>
                  <p:cNvSpPr/>
                  <p:nvPr/>
                </p:nvSpPr>
                <p:spPr>
                  <a:xfrm flipH="1" rot="5400000">
                    <a:off x="18318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1" name="Google Shape;241;p18"/>
                  <p:cNvSpPr/>
                  <p:nvPr/>
                </p:nvSpPr>
                <p:spPr>
                  <a:xfrm flipH="1" rot="5400000">
                    <a:off x="1947913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2" name="Google Shape;242;p18"/>
                  <p:cNvSpPr/>
                  <p:nvPr/>
                </p:nvSpPr>
                <p:spPr>
                  <a:xfrm flipH="1" rot="5400000">
                    <a:off x="20639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3" name="Google Shape;243;p18"/>
                  <p:cNvSpPr/>
                  <p:nvPr/>
                </p:nvSpPr>
                <p:spPr>
                  <a:xfrm flipH="1" rot="5400000">
                    <a:off x="21885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4" name="Google Shape;244;p18"/>
                  <p:cNvSpPr/>
                  <p:nvPr/>
                </p:nvSpPr>
                <p:spPr>
                  <a:xfrm flipH="1" rot="5400000">
                    <a:off x="23130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5" name="Google Shape;245;p18"/>
                  <p:cNvSpPr/>
                  <p:nvPr/>
                </p:nvSpPr>
                <p:spPr>
                  <a:xfrm flipH="1" rot="5400000">
                    <a:off x="24227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6" name="Google Shape;246;p18"/>
                  <p:cNvSpPr/>
                  <p:nvPr/>
                </p:nvSpPr>
                <p:spPr>
                  <a:xfrm flipH="1" rot="5400000">
                    <a:off x="25473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7" name="Google Shape;247;p18"/>
                  <p:cNvSpPr/>
                  <p:nvPr/>
                </p:nvSpPr>
                <p:spPr>
                  <a:xfrm flipH="1" rot="5400000">
                    <a:off x="26718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8" name="Google Shape;248;p18"/>
                  <p:cNvSpPr/>
                  <p:nvPr/>
                </p:nvSpPr>
                <p:spPr>
                  <a:xfrm flipH="1" rot="5400000">
                    <a:off x="27764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49" name="Google Shape;249;p18"/>
                  <p:cNvSpPr/>
                  <p:nvPr/>
                </p:nvSpPr>
                <p:spPr>
                  <a:xfrm flipH="1" rot="5400000">
                    <a:off x="29010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50" name="Google Shape;250;p18"/>
                  <p:cNvSpPr/>
                  <p:nvPr/>
                </p:nvSpPr>
                <p:spPr>
                  <a:xfrm flipH="1" rot="5400000">
                    <a:off x="30255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cxnSp>
              <p:nvCxnSpPr>
                <p:cNvPr id="251" name="Google Shape;251;p18"/>
                <p:cNvCxnSpPr>
                  <a:endCxn id="236" idx="3"/>
                </p:cNvCxnSpPr>
                <p:nvPr/>
              </p:nvCxnSpPr>
              <p:spPr>
                <a:xfrm flipH="1" rot="10800000">
                  <a:off x="3417470" y="1103237"/>
                  <a:ext cx="774000" cy="33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595959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252" name="Google Shape;252;p18"/>
              <p:cNvSpPr txBox="1"/>
              <p:nvPr/>
            </p:nvSpPr>
            <p:spPr>
              <a:xfrm rot="-5400000">
                <a:off x="765725" y="1699175"/>
                <a:ext cx="721500" cy="7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Consecutive frames</a:t>
                </a:r>
                <a:endParaRPr sz="900"/>
              </a:p>
            </p:txBody>
          </p:sp>
        </p:grpSp>
        <p:pic>
          <p:nvPicPr>
            <p:cNvPr id="253" name="Google Shape;253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46">
              <a:off x="3187725" y="1835578"/>
              <a:ext cx="480250" cy="4168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4" name="Google Shape;254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46">
              <a:off x="5874300" y="1845978"/>
              <a:ext cx="480250" cy="41682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55" name="Google Shape;255;p18"/>
          <p:cNvGrpSpPr/>
          <p:nvPr/>
        </p:nvGrpSpPr>
        <p:grpSpPr>
          <a:xfrm>
            <a:off x="5824989" y="1743302"/>
            <a:ext cx="3146309" cy="459387"/>
            <a:chOff x="1545150" y="2665700"/>
            <a:chExt cx="4809400" cy="459387"/>
          </a:xfrm>
        </p:grpSpPr>
        <p:sp>
          <p:nvSpPr>
            <p:cNvPr id="256" name="Google Shape;256;p18"/>
            <p:cNvSpPr/>
            <p:nvPr/>
          </p:nvSpPr>
          <p:spPr>
            <a:xfrm>
              <a:off x="1545150" y="2665700"/>
              <a:ext cx="2108900" cy="459375"/>
            </a:xfrm>
            <a:custGeom>
              <a:rect b="b" l="l" r="r" t="t"/>
              <a:pathLst>
                <a:path extrusionOk="0" h="18375" w="84356">
                  <a:moveTo>
                    <a:pt x="0" y="18375"/>
                  </a:moveTo>
                  <a:cubicBezTo>
                    <a:pt x="4753" y="13617"/>
                    <a:pt x="6562" y="285"/>
                    <a:pt x="12806" y="2784"/>
                  </a:cubicBezTo>
                  <a:cubicBezTo>
                    <a:pt x="16246" y="4160"/>
                    <a:pt x="15076" y="9908"/>
                    <a:pt x="16982" y="13085"/>
                  </a:cubicBezTo>
                  <a:cubicBezTo>
                    <a:pt x="18456" y="15543"/>
                    <a:pt x="21672" y="17732"/>
                    <a:pt x="24499" y="17261"/>
                  </a:cubicBezTo>
                  <a:cubicBezTo>
                    <a:pt x="29944" y="16355"/>
                    <a:pt x="26496" y="2506"/>
                    <a:pt x="32016" y="2506"/>
                  </a:cubicBezTo>
                  <a:cubicBezTo>
                    <a:pt x="37079" y="2506"/>
                    <a:pt x="39774" y="9392"/>
                    <a:pt x="42038" y="13921"/>
                  </a:cubicBezTo>
                  <a:cubicBezTo>
                    <a:pt x="42694" y="15233"/>
                    <a:pt x="43097" y="17782"/>
                    <a:pt x="44544" y="17540"/>
                  </a:cubicBezTo>
                  <a:cubicBezTo>
                    <a:pt x="51232" y="16423"/>
                    <a:pt x="48065" y="0"/>
                    <a:pt x="54845" y="0"/>
                  </a:cubicBezTo>
                  <a:cubicBezTo>
                    <a:pt x="61695" y="0"/>
                    <a:pt x="60035" y="15734"/>
                    <a:pt x="66816" y="16705"/>
                  </a:cubicBezTo>
                  <a:cubicBezTo>
                    <a:pt x="69206" y="17047"/>
                    <a:pt x="72200" y="17972"/>
                    <a:pt x="74055" y="16426"/>
                  </a:cubicBezTo>
                  <a:cubicBezTo>
                    <a:pt x="78100" y="13057"/>
                    <a:pt x="79092" y="4455"/>
                    <a:pt x="84356" y="4455"/>
                  </a:cubicBezTo>
                </a:path>
              </a:pathLst>
            </a:custGeom>
            <a:noFill/>
            <a:ln cap="flat" cmpd="sng" w="28575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257" name="Google Shape;257;p18"/>
            <p:cNvSpPr/>
            <p:nvPr/>
          </p:nvSpPr>
          <p:spPr>
            <a:xfrm>
              <a:off x="4301325" y="2665702"/>
              <a:ext cx="2053225" cy="459386"/>
            </a:xfrm>
            <a:custGeom>
              <a:rect b="b" l="l" r="r" t="t"/>
              <a:pathLst>
                <a:path extrusionOk="0" h="12485" w="82129">
                  <a:moveTo>
                    <a:pt x="0" y="116"/>
                  </a:moveTo>
                  <a:cubicBezTo>
                    <a:pt x="2895" y="4456"/>
                    <a:pt x="4598" y="13225"/>
                    <a:pt x="9744" y="12366"/>
                  </a:cubicBezTo>
                  <a:cubicBezTo>
                    <a:pt x="15312" y="11436"/>
                    <a:pt x="15869" y="-811"/>
                    <a:pt x="21437" y="116"/>
                  </a:cubicBezTo>
                  <a:cubicBezTo>
                    <a:pt x="26948" y="1033"/>
                    <a:pt x="28778" y="13328"/>
                    <a:pt x="33965" y="11252"/>
                  </a:cubicBezTo>
                  <a:cubicBezTo>
                    <a:pt x="37884" y="9684"/>
                    <a:pt x="36761" y="1366"/>
                    <a:pt x="40925" y="673"/>
                  </a:cubicBezTo>
                  <a:cubicBezTo>
                    <a:pt x="46362" y="-232"/>
                    <a:pt x="47181" y="11458"/>
                    <a:pt x="52618" y="12366"/>
                  </a:cubicBezTo>
                  <a:cubicBezTo>
                    <a:pt x="58320" y="13318"/>
                    <a:pt x="59817" y="2076"/>
                    <a:pt x="65425" y="673"/>
                  </a:cubicBezTo>
                  <a:cubicBezTo>
                    <a:pt x="69747" y="-408"/>
                    <a:pt x="68792" y="11038"/>
                    <a:pt x="73220" y="11531"/>
                  </a:cubicBezTo>
                  <a:cubicBezTo>
                    <a:pt x="77802" y="12041"/>
                    <a:pt x="80673" y="5325"/>
                    <a:pt x="82129" y="951"/>
                  </a:cubicBezTo>
                </a:path>
              </a:pathLst>
            </a:custGeom>
            <a:noFill/>
            <a:ln cap="flat" cmpd="sng" w="28575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258" name="Google Shape;258;p18"/>
            <p:cNvCxnSpPr/>
            <p:nvPr/>
          </p:nvCxnSpPr>
          <p:spPr>
            <a:xfrm>
              <a:off x="3692388" y="2826013"/>
              <a:ext cx="570600" cy="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59" name="Google Shape;259;p18"/>
          <p:cNvCxnSpPr/>
          <p:nvPr/>
        </p:nvCxnSpPr>
        <p:spPr>
          <a:xfrm>
            <a:off x="7382126" y="2509405"/>
            <a:ext cx="373200" cy="0"/>
          </a:xfrm>
          <a:prstGeom prst="straightConnector1">
            <a:avLst/>
          </a:prstGeom>
          <a:noFill/>
          <a:ln cap="flat" cmpd="sng" w="38100">
            <a:solidFill>
              <a:srgbClr val="434343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260" name="Google Shape;260;p18"/>
          <p:cNvCxnSpPr/>
          <p:nvPr/>
        </p:nvCxnSpPr>
        <p:spPr>
          <a:xfrm>
            <a:off x="6915450" y="2178350"/>
            <a:ext cx="43800" cy="532500"/>
          </a:xfrm>
          <a:prstGeom prst="straightConnector1">
            <a:avLst/>
          </a:prstGeom>
          <a:noFill/>
          <a:ln cap="flat" cmpd="sng" w="28575">
            <a:solidFill>
              <a:srgbClr val="8E7CC3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1" name="Google Shape;261;p18"/>
          <p:cNvSpPr/>
          <p:nvPr/>
        </p:nvSpPr>
        <p:spPr>
          <a:xfrm>
            <a:off x="5837175" y="2276976"/>
            <a:ext cx="1260375" cy="459002"/>
          </a:xfrm>
          <a:custGeom>
            <a:rect b="b" l="l" r="r" t="t"/>
            <a:pathLst>
              <a:path extrusionOk="0" h="20627" w="50415">
                <a:moveTo>
                  <a:pt x="0" y="13563"/>
                </a:moveTo>
                <a:cubicBezTo>
                  <a:pt x="1156" y="8942"/>
                  <a:pt x="531" y="1928"/>
                  <a:pt x="4954" y="158"/>
                </a:cubicBezTo>
                <a:cubicBezTo>
                  <a:pt x="6532" y="-473"/>
                  <a:pt x="6908" y="2967"/>
                  <a:pt x="7577" y="4529"/>
                </a:cubicBezTo>
                <a:cubicBezTo>
                  <a:pt x="9566" y="9172"/>
                  <a:pt x="9073" y="15920"/>
                  <a:pt x="13405" y="18517"/>
                </a:cubicBezTo>
                <a:cubicBezTo>
                  <a:pt x="14751" y="19324"/>
                  <a:pt x="14658" y="15635"/>
                  <a:pt x="15154" y="14146"/>
                </a:cubicBezTo>
                <a:cubicBezTo>
                  <a:pt x="16388" y="10445"/>
                  <a:pt x="16183" y="5831"/>
                  <a:pt x="18942" y="3072"/>
                </a:cubicBezTo>
                <a:cubicBezTo>
                  <a:pt x="21322" y="692"/>
                  <a:pt x="25163" y="6872"/>
                  <a:pt x="26228" y="10066"/>
                </a:cubicBezTo>
                <a:cubicBezTo>
                  <a:pt x="26899" y="12079"/>
                  <a:pt x="25883" y="15837"/>
                  <a:pt x="27976" y="16186"/>
                </a:cubicBezTo>
                <a:cubicBezTo>
                  <a:pt x="32760" y="16985"/>
                  <a:pt x="31386" y="2037"/>
                  <a:pt x="35844" y="3947"/>
                </a:cubicBezTo>
                <a:cubicBezTo>
                  <a:pt x="40292" y="5853"/>
                  <a:pt x="42386" y="11163"/>
                  <a:pt x="44878" y="15312"/>
                </a:cubicBezTo>
                <a:cubicBezTo>
                  <a:pt x="45791" y="16832"/>
                  <a:pt x="44071" y="21117"/>
                  <a:pt x="45753" y="20557"/>
                </a:cubicBezTo>
                <a:cubicBezTo>
                  <a:pt x="48482" y="19648"/>
                  <a:pt x="47145" y="14960"/>
                  <a:pt x="47501" y="12106"/>
                </a:cubicBezTo>
                <a:cubicBezTo>
                  <a:pt x="47916" y="8782"/>
                  <a:pt x="50415" y="5839"/>
                  <a:pt x="50415" y="2489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2" name="Google Shape;262;p18"/>
          <p:cNvSpPr/>
          <p:nvPr/>
        </p:nvSpPr>
        <p:spPr>
          <a:xfrm>
            <a:off x="7767825" y="2268754"/>
            <a:ext cx="1217150" cy="403675"/>
          </a:xfrm>
          <a:custGeom>
            <a:rect b="b" l="l" r="r" t="t"/>
            <a:pathLst>
              <a:path extrusionOk="0" h="16147" w="48686">
                <a:moveTo>
                  <a:pt x="0" y="4567"/>
                </a:moveTo>
                <a:cubicBezTo>
                  <a:pt x="829" y="7057"/>
                  <a:pt x="3781" y="8339"/>
                  <a:pt x="4954" y="10687"/>
                </a:cubicBezTo>
                <a:cubicBezTo>
                  <a:pt x="5740" y="12261"/>
                  <a:pt x="4292" y="17176"/>
                  <a:pt x="5536" y="15932"/>
                </a:cubicBezTo>
                <a:cubicBezTo>
                  <a:pt x="8955" y="12513"/>
                  <a:pt x="6238" y="2527"/>
                  <a:pt x="11073" y="2527"/>
                </a:cubicBezTo>
                <a:cubicBezTo>
                  <a:pt x="15573" y="2527"/>
                  <a:pt x="13921" y="13151"/>
                  <a:pt x="18359" y="13892"/>
                </a:cubicBezTo>
                <a:cubicBezTo>
                  <a:pt x="22174" y="14529"/>
                  <a:pt x="20436" y="5422"/>
                  <a:pt x="23896" y="3693"/>
                </a:cubicBezTo>
                <a:cubicBezTo>
                  <a:pt x="27059" y="2112"/>
                  <a:pt x="31033" y="6821"/>
                  <a:pt x="32347" y="10104"/>
                </a:cubicBezTo>
                <a:cubicBezTo>
                  <a:pt x="32750" y="11112"/>
                  <a:pt x="32760" y="13317"/>
                  <a:pt x="33804" y="13018"/>
                </a:cubicBezTo>
                <a:cubicBezTo>
                  <a:pt x="38177" y="11768"/>
                  <a:pt x="35248" y="3410"/>
                  <a:pt x="38466" y="196"/>
                </a:cubicBezTo>
                <a:cubicBezTo>
                  <a:pt x="39114" y="-452"/>
                  <a:pt x="40211" y="949"/>
                  <a:pt x="40798" y="1653"/>
                </a:cubicBezTo>
                <a:cubicBezTo>
                  <a:pt x="42865" y="4133"/>
                  <a:pt x="43421" y="7749"/>
                  <a:pt x="43421" y="10978"/>
                </a:cubicBezTo>
                <a:cubicBezTo>
                  <a:pt x="43421" y="11847"/>
                  <a:pt x="43751" y="13548"/>
                  <a:pt x="44586" y="13309"/>
                </a:cubicBezTo>
                <a:cubicBezTo>
                  <a:pt x="48987" y="12051"/>
                  <a:pt x="48666" y="4774"/>
                  <a:pt x="48666" y="196"/>
                </a:cubicBezTo>
              </a:path>
            </a:pathLst>
          </a:cu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3" name="Google Shape;263;p18"/>
          <p:cNvSpPr txBox="1"/>
          <p:nvPr/>
        </p:nvSpPr>
        <p:spPr>
          <a:xfrm>
            <a:off x="1172950" y="2571750"/>
            <a:ext cx="7904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of Shape, and shift due to the sensor variation across multiple data collection time</a:t>
            </a:r>
            <a:endParaRPr/>
          </a:p>
        </p:txBody>
      </p:sp>
      <p:sp>
        <p:nvSpPr>
          <p:cNvPr id="264" name="Google Shape;264;p18"/>
          <p:cNvSpPr txBox="1"/>
          <p:nvPr/>
        </p:nvSpPr>
        <p:spPr>
          <a:xfrm>
            <a:off x="1733925" y="1171475"/>
            <a:ext cx="6505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</a:rPr>
              <a:t>Two frame sequence has similar implicit facial PPG profile</a:t>
            </a:r>
            <a:r>
              <a:rPr b="1" lang="en">
                <a:solidFill>
                  <a:srgbClr val="6AA84F"/>
                </a:solidFill>
              </a:rPr>
              <a:t> </a:t>
            </a:r>
            <a:r>
              <a:rPr b="1" lang="en">
                <a:solidFill>
                  <a:srgbClr val="274E13"/>
                </a:solidFill>
              </a:rPr>
              <a:t>(</a:t>
            </a:r>
            <a:r>
              <a:rPr b="1" lang="en">
                <a:solidFill>
                  <a:srgbClr val="274E13"/>
                </a:solidFill>
              </a:rPr>
              <a:t>diffused</a:t>
            </a:r>
            <a:r>
              <a:rPr b="1" lang="en">
                <a:solidFill>
                  <a:srgbClr val="274E13"/>
                </a:solidFill>
              </a:rPr>
              <a:t> signal)</a:t>
            </a:r>
            <a:endParaRPr b="1">
              <a:solidFill>
                <a:srgbClr val="274E13"/>
              </a:solidFill>
            </a:endParaRPr>
          </a:p>
        </p:txBody>
      </p:sp>
      <p:sp>
        <p:nvSpPr>
          <p:cNvPr id="265" name="Google Shape;26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9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8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9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Assumption behind Multitask learning </a:t>
            </a:r>
            <a:endParaRPr/>
          </a:p>
        </p:txBody>
      </p:sp>
      <p:sp>
        <p:nvSpPr>
          <p:cNvPr id="271" name="Google Shape;271;p19"/>
          <p:cNvSpPr txBox="1"/>
          <p:nvPr>
            <p:ph idx="1" type="body"/>
          </p:nvPr>
        </p:nvSpPr>
        <p:spPr>
          <a:xfrm>
            <a:off x="311700" y="1222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Exploit task commonalities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Shared tasks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400"/>
              <a:buChar char="○"/>
            </a:pPr>
            <a:r>
              <a:rPr lang="en">
                <a:solidFill>
                  <a:srgbClr val="6AA84F"/>
                </a:solidFill>
              </a:rPr>
              <a:t>Implicit PPG extraction</a:t>
            </a:r>
            <a:endParaRPr>
              <a:solidFill>
                <a:srgbClr val="6AA84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Shared parameters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Individual tasks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Target </a:t>
            </a:r>
            <a:r>
              <a:rPr lang="en">
                <a:solidFill>
                  <a:srgbClr val="3D85C6"/>
                </a:solidFill>
              </a:rPr>
              <a:t>senor/signal heterogeneity</a:t>
            </a:r>
            <a:endParaRPr>
              <a:solidFill>
                <a:srgbClr val="3D85C6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Individual heads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Shifting and scaling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Joint optimization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Learning from multiple data source simultaneously</a:t>
            </a:r>
            <a:endParaRPr/>
          </a:p>
        </p:txBody>
      </p:sp>
      <p:grpSp>
        <p:nvGrpSpPr>
          <p:cNvPr id="272" name="Google Shape;272;p19"/>
          <p:cNvGrpSpPr/>
          <p:nvPr/>
        </p:nvGrpSpPr>
        <p:grpSpPr>
          <a:xfrm>
            <a:off x="5246941" y="1527321"/>
            <a:ext cx="3554931" cy="749388"/>
            <a:chOff x="920537" y="1679697"/>
            <a:chExt cx="5434013" cy="749388"/>
          </a:xfrm>
        </p:grpSpPr>
        <p:grpSp>
          <p:nvGrpSpPr>
            <p:cNvPr id="273" name="Google Shape;273;p19"/>
            <p:cNvGrpSpPr/>
            <p:nvPr/>
          </p:nvGrpSpPr>
          <p:grpSpPr>
            <a:xfrm>
              <a:off x="920537" y="1679697"/>
              <a:ext cx="5434013" cy="749388"/>
              <a:chOff x="920537" y="1679697"/>
              <a:chExt cx="5434013" cy="749388"/>
            </a:xfrm>
          </p:grpSpPr>
          <p:grpSp>
            <p:nvGrpSpPr>
              <p:cNvPr id="274" name="Google Shape;274;p19"/>
              <p:cNvGrpSpPr/>
              <p:nvPr/>
            </p:nvGrpSpPr>
            <p:grpSpPr>
              <a:xfrm>
                <a:off x="1517259" y="1679697"/>
                <a:ext cx="4837291" cy="749388"/>
                <a:chOff x="1517259" y="662810"/>
                <a:chExt cx="4837291" cy="749388"/>
              </a:xfrm>
            </p:grpSpPr>
            <p:grpSp>
              <p:nvGrpSpPr>
                <p:cNvPr id="275" name="Google Shape;275;p19"/>
                <p:cNvGrpSpPr/>
                <p:nvPr/>
              </p:nvGrpSpPr>
              <p:grpSpPr>
                <a:xfrm>
                  <a:off x="1517259" y="662810"/>
                  <a:ext cx="2163080" cy="749388"/>
                  <a:chOff x="1517300" y="662800"/>
                  <a:chExt cx="2185150" cy="863350"/>
                </a:xfrm>
              </p:grpSpPr>
              <p:sp>
                <p:nvSpPr>
                  <p:cNvPr id="276" name="Google Shape;276;p19"/>
                  <p:cNvSpPr/>
                  <p:nvPr/>
                </p:nvSpPr>
                <p:spPr>
                  <a:xfrm flipH="1" rot="5400000">
                    <a:off x="13485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7" name="Google Shape;277;p19"/>
                  <p:cNvSpPr/>
                  <p:nvPr/>
                </p:nvSpPr>
                <p:spPr>
                  <a:xfrm flipH="1" rot="5400000">
                    <a:off x="14730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8" name="Google Shape;278;p19"/>
                  <p:cNvSpPr/>
                  <p:nvPr/>
                </p:nvSpPr>
                <p:spPr>
                  <a:xfrm flipH="1" rot="5400000">
                    <a:off x="1597625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79" name="Google Shape;279;p19"/>
                  <p:cNvSpPr/>
                  <p:nvPr/>
                </p:nvSpPr>
                <p:spPr>
                  <a:xfrm flipH="1" rot="5400000">
                    <a:off x="17073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0" name="Google Shape;280;p19"/>
                  <p:cNvSpPr/>
                  <p:nvPr/>
                </p:nvSpPr>
                <p:spPr>
                  <a:xfrm flipH="1" rot="5400000">
                    <a:off x="18318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1" name="Google Shape;281;p19"/>
                  <p:cNvSpPr/>
                  <p:nvPr/>
                </p:nvSpPr>
                <p:spPr>
                  <a:xfrm flipH="1" rot="5400000">
                    <a:off x="1947913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2" name="Google Shape;282;p19"/>
                  <p:cNvSpPr/>
                  <p:nvPr/>
                </p:nvSpPr>
                <p:spPr>
                  <a:xfrm flipH="1" rot="5400000">
                    <a:off x="20639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3" name="Google Shape;283;p19"/>
                  <p:cNvSpPr/>
                  <p:nvPr/>
                </p:nvSpPr>
                <p:spPr>
                  <a:xfrm flipH="1" rot="5400000">
                    <a:off x="21885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4" name="Google Shape;284;p19"/>
                  <p:cNvSpPr/>
                  <p:nvPr/>
                </p:nvSpPr>
                <p:spPr>
                  <a:xfrm flipH="1" rot="5400000">
                    <a:off x="23130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5" name="Google Shape;285;p19"/>
                  <p:cNvSpPr/>
                  <p:nvPr/>
                </p:nvSpPr>
                <p:spPr>
                  <a:xfrm flipH="1" rot="5400000">
                    <a:off x="24227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6" name="Google Shape;286;p19"/>
                  <p:cNvSpPr/>
                  <p:nvPr/>
                </p:nvSpPr>
                <p:spPr>
                  <a:xfrm flipH="1" rot="5400000">
                    <a:off x="25473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7" name="Google Shape;287;p19"/>
                  <p:cNvSpPr/>
                  <p:nvPr/>
                </p:nvSpPr>
                <p:spPr>
                  <a:xfrm flipH="1" rot="5400000">
                    <a:off x="26718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8" name="Google Shape;288;p19"/>
                  <p:cNvSpPr/>
                  <p:nvPr/>
                </p:nvSpPr>
                <p:spPr>
                  <a:xfrm flipH="1" rot="5400000">
                    <a:off x="27764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89" name="Google Shape;289;p19"/>
                  <p:cNvSpPr/>
                  <p:nvPr/>
                </p:nvSpPr>
                <p:spPr>
                  <a:xfrm flipH="1" rot="5400000">
                    <a:off x="29010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0" name="Google Shape;290;p19"/>
                  <p:cNvSpPr/>
                  <p:nvPr/>
                </p:nvSpPr>
                <p:spPr>
                  <a:xfrm flipH="1" rot="5400000">
                    <a:off x="30255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91" name="Google Shape;291;p19"/>
                <p:cNvGrpSpPr/>
                <p:nvPr/>
              </p:nvGrpSpPr>
              <p:grpSpPr>
                <a:xfrm>
                  <a:off x="4191470" y="662810"/>
                  <a:ext cx="2163080" cy="749388"/>
                  <a:chOff x="1517300" y="662800"/>
                  <a:chExt cx="2185150" cy="863350"/>
                </a:xfrm>
              </p:grpSpPr>
              <p:sp>
                <p:nvSpPr>
                  <p:cNvPr id="292" name="Google Shape;292;p19"/>
                  <p:cNvSpPr/>
                  <p:nvPr/>
                </p:nvSpPr>
                <p:spPr>
                  <a:xfrm flipH="1" rot="5400000">
                    <a:off x="13485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3" name="Google Shape;293;p19"/>
                  <p:cNvSpPr/>
                  <p:nvPr/>
                </p:nvSpPr>
                <p:spPr>
                  <a:xfrm flipH="1" rot="5400000">
                    <a:off x="14730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4" name="Google Shape;294;p19"/>
                  <p:cNvSpPr/>
                  <p:nvPr/>
                </p:nvSpPr>
                <p:spPr>
                  <a:xfrm flipH="1" rot="5400000">
                    <a:off x="1597625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5" name="Google Shape;295;p19"/>
                  <p:cNvSpPr/>
                  <p:nvPr/>
                </p:nvSpPr>
                <p:spPr>
                  <a:xfrm flipH="1" rot="5400000">
                    <a:off x="1707300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" name="Google Shape;296;p19"/>
                  <p:cNvSpPr/>
                  <p:nvPr/>
                </p:nvSpPr>
                <p:spPr>
                  <a:xfrm flipH="1" rot="5400000">
                    <a:off x="1831875" y="831600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" name="Google Shape;297;p19"/>
                  <p:cNvSpPr/>
                  <p:nvPr/>
                </p:nvSpPr>
                <p:spPr>
                  <a:xfrm flipH="1" rot="5400000">
                    <a:off x="1947913" y="83161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8" name="Google Shape;298;p19"/>
                  <p:cNvSpPr/>
                  <p:nvPr/>
                </p:nvSpPr>
                <p:spPr>
                  <a:xfrm flipH="1" rot="5400000">
                    <a:off x="20639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9" name="Google Shape;299;p19"/>
                  <p:cNvSpPr/>
                  <p:nvPr/>
                </p:nvSpPr>
                <p:spPr>
                  <a:xfrm flipH="1" rot="5400000">
                    <a:off x="21885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0" name="Google Shape;300;p19"/>
                  <p:cNvSpPr/>
                  <p:nvPr/>
                </p:nvSpPr>
                <p:spPr>
                  <a:xfrm flipH="1" rot="5400000">
                    <a:off x="23130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1" name="Google Shape;301;p19"/>
                  <p:cNvSpPr/>
                  <p:nvPr/>
                </p:nvSpPr>
                <p:spPr>
                  <a:xfrm flipH="1" rot="5400000">
                    <a:off x="24227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2" name="Google Shape;302;p19"/>
                  <p:cNvSpPr/>
                  <p:nvPr/>
                </p:nvSpPr>
                <p:spPr>
                  <a:xfrm flipH="1" rot="5400000">
                    <a:off x="25473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3" name="Google Shape;303;p19"/>
                  <p:cNvSpPr/>
                  <p:nvPr/>
                </p:nvSpPr>
                <p:spPr>
                  <a:xfrm flipH="1" rot="5400000">
                    <a:off x="26718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4" name="Google Shape;304;p19"/>
                  <p:cNvSpPr/>
                  <p:nvPr/>
                </p:nvSpPr>
                <p:spPr>
                  <a:xfrm flipH="1" rot="5400000">
                    <a:off x="2776450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5" name="Google Shape;305;p19"/>
                  <p:cNvSpPr/>
                  <p:nvPr/>
                </p:nvSpPr>
                <p:spPr>
                  <a:xfrm flipH="1" rot="5400000">
                    <a:off x="2901025" y="849262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06" name="Google Shape;306;p19"/>
                  <p:cNvSpPr/>
                  <p:nvPr/>
                </p:nvSpPr>
                <p:spPr>
                  <a:xfrm flipH="1" rot="5400000">
                    <a:off x="3025575" y="849275"/>
                    <a:ext cx="845675" cy="508075"/>
                  </a:xfrm>
                  <a:prstGeom prst="flowChartInputOutput">
                    <a:avLst/>
                  </a:prstGeom>
                  <a:solidFill>
                    <a:srgbClr val="EEEEEE"/>
                  </a:solidFill>
                  <a:ln cap="flat" cmpd="sng" w="9525">
                    <a:solidFill>
                      <a:srgbClr val="595959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cxnSp>
              <p:nvCxnSpPr>
                <p:cNvPr id="307" name="Google Shape;307;p19"/>
                <p:cNvCxnSpPr>
                  <a:endCxn id="292" idx="3"/>
                </p:cNvCxnSpPr>
                <p:nvPr/>
              </p:nvCxnSpPr>
              <p:spPr>
                <a:xfrm flipH="1" rot="10800000">
                  <a:off x="3417470" y="1103237"/>
                  <a:ext cx="774000" cy="3300"/>
                </a:xfrm>
                <a:prstGeom prst="straightConnector1">
                  <a:avLst/>
                </a:prstGeom>
                <a:noFill/>
                <a:ln cap="flat" cmpd="sng" w="28575">
                  <a:solidFill>
                    <a:srgbClr val="595959"/>
                  </a:solidFill>
                  <a:prstDash val="dot"/>
                  <a:round/>
                  <a:headEnd len="med" w="med" type="none"/>
                  <a:tailEnd len="med" w="med" type="none"/>
                </a:ln>
              </p:spPr>
            </p:cxnSp>
          </p:grpSp>
          <p:sp>
            <p:nvSpPr>
              <p:cNvPr id="308" name="Google Shape;308;p19"/>
              <p:cNvSpPr txBox="1"/>
              <p:nvPr/>
            </p:nvSpPr>
            <p:spPr>
              <a:xfrm rot="-5400000">
                <a:off x="912737" y="1701438"/>
                <a:ext cx="721500" cy="70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900"/>
                  <a:t>Consecutive frames</a:t>
                </a:r>
                <a:endParaRPr sz="900"/>
              </a:p>
            </p:txBody>
          </p:sp>
        </p:grpSp>
        <p:pic>
          <p:nvPicPr>
            <p:cNvPr id="309" name="Google Shape;309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46">
              <a:off x="3187725" y="1835578"/>
              <a:ext cx="480250" cy="4168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10" name="Google Shape;310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46">
              <a:off x="5874300" y="1845978"/>
              <a:ext cx="480250" cy="41682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11" name="Google Shape;311;p19"/>
          <p:cNvGrpSpPr/>
          <p:nvPr/>
        </p:nvGrpSpPr>
        <p:grpSpPr>
          <a:xfrm>
            <a:off x="5290041" y="2211011"/>
            <a:ext cx="3675422" cy="721500"/>
            <a:chOff x="5290041" y="2211011"/>
            <a:chExt cx="3675422" cy="721500"/>
          </a:xfrm>
        </p:grpSpPr>
        <p:grpSp>
          <p:nvGrpSpPr>
            <p:cNvPr id="312" name="Google Shape;312;p19"/>
            <p:cNvGrpSpPr/>
            <p:nvPr/>
          </p:nvGrpSpPr>
          <p:grpSpPr>
            <a:xfrm>
              <a:off x="5830828" y="2321031"/>
              <a:ext cx="3134634" cy="360565"/>
              <a:chOff x="1554054" y="2574747"/>
              <a:chExt cx="4791554" cy="480946"/>
            </a:xfrm>
          </p:grpSpPr>
          <p:sp>
            <p:nvSpPr>
              <p:cNvPr id="313" name="Google Shape;313;p19"/>
              <p:cNvSpPr/>
              <p:nvPr/>
            </p:nvSpPr>
            <p:spPr>
              <a:xfrm>
                <a:off x="1554054" y="2574747"/>
                <a:ext cx="2108900" cy="459375"/>
              </a:xfrm>
              <a:custGeom>
                <a:rect b="b" l="l" r="r" t="t"/>
                <a:pathLst>
                  <a:path extrusionOk="0" h="18375" w="84356">
                    <a:moveTo>
                      <a:pt x="0" y="18375"/>
                    </a:moveTo>
                    <a:cubicBezTo>
                      <a:pt x="4753" y="13617"/>
                      <a:pt x="6562" y="285"/>
                      <a:pt x="12806" y="2784"/>
                    </a:cubicBezTo>
                    <a:cubicBezTo>
                      <a:pt x="16246" y="4160"/>
                      <a:pt x="15076" y="9908"/>
                      <a:pt x="16982" y="13085"/>
                    </a:cubicBezTo>
                    <a:cubicBezTo>
                      <a:pt x="18456" y="15543"/>
                      <a:pt x="21672" y="17732"/>
                      <a:pt x="24499" y="17261"/>
                    </a:cubicBezTo>
                    <a:cubicBezTo>
                      <a:pt x="29944" y="16355"/>
                      <a:pt x="26496" y="2506"/>
                      <a:pt x="32016" y="2506"/>
                    </a:cubicBezTo>
                    <a:cubicBezTo>
                      <a:pt x="37079" y="2506"/>
                      <a:pt x="39774" y="9392"/>
                      <a:pt x="42038" y="13921"/>
                    </a:cubicBezTo>
                    <a:cubicBezTo>
                      <a:pt x="42694" y="15233"/>
                      <a:pt x="43097" y="17782"/>
                      <a:pt x="44544" y="17540"/>
                    </a:cubicBezTo>
                    <a:cubicBezTo>
                      <a:pt x="51232" y="16423"/>
                      <a:pt x="48065" y="0"/>
                      <a:pt x="54845" y="0"/>
                    </a:cubicBezTo>
                    <a:cubicBezTo>
                      <a:pt x="61695" y="0"/>
                      <a:pt x="60035" y="15734"/>
                      <a:pt x="66816" y="16705"/>
                    </a:cubicBezTo>
                    <a:cubicBezTo>
                      <a:pt x="69206" y="17047"/>
                      <a:pt x="72200" y="17972"/>
                      <a:pt x="74055" y="16426"/>
                    </a:cubicBezTo>
                    <a:cubicBezTo>
                      <a:pt x="78100" y="13057"/>
                      <a:pt x="79092" y="4455"/>
                      <a:pt x="84356" y="4455"/>
                    </a:cubicBezTo>
                  </a:path>
                </a:pathLst>
              </a:custGeom>
              <a:noFill/>
              <a:ln cap="flat" cmpd="sng" w="28575">
                <a:solidFill>
                  <a:srgbClr val="3C78D8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sp>
            <p:nvSpPr>
              <p:cNvPr id="314" name="Google Shape;314;p19"/>
              <p:cNvSpPr/>
              <p:nvPr/>
            </p:nvSpPr>
            <p:spPr>
              <a:xfrm>
                <a:off x="4292383" y="2596307"/>
                <a:ext cx="2053225" cy="459386"/>
              </a:xfrm>
              <a:custGeom>
                <a:rect b="b" l="l" r="r" t="t"/>
                <a:pathLst>
                  <a:path extrusionOk="0" h="12485" w="82129">
                    <a:moveTo>
                      <a:pt x="0" y="116"/>
                    </a:moveTo>
                    <a:cubicBezTo>
                      <a:pt x="2895" y="4456"/>
                      <a:pt x="4598" y="13225"/>
                      <a:pt x="9744" y="12366"/>
                    </a:cubicBezTo>
                    <a:cubicBezTo>
                      <a:pt x="15312" y="11436"/>
                      <a:pt x="15869" y="-811"/>
                      <a:pt x="21437" y="116"/>
                    </a:cubicBezTo>
                    <a:cubicBezTo>
                      <a:pt x="26948" y="1033"/>
                      <a:pt x="28778" y="13328"/>
                      <a:pt x="33965" y="11252"/>
                    </a:cubicBezTo>
                    <a:cubicBezTo>
                      <a:pt x="37884" y="9684"/>
                      <a:pt x="36761" y="1366"/>
                      <a:pt x="40925" y="673"/>
                    </a:cubicBezTo>
                    <a:cubicBezTo>
                      <a:pt x="46362" y="-232"/>
                      <a:pt x="47181" y="11458"/>
                      <a:pt x="52618" y="12366"/>
                    </a:cubicBezTo>
                    <a:cubicBezTo>
                      <a:pt x="58320" y="13318"/>
                      <a:pt x="59817" y="2076"/>
                      <a:pt x="65425" y="673"/>
                    </a:cubicBezTo>
                    <a:cubicBezTo>
                      <a:pt x="69747" y="-408"/>
                      <a:pt x="68792" y="11038"/>
                      <a:pt x="73220" y="11531"/>
                    </a:cubicBezTo>
                    <a:cubicBezTo>
                      <a:pt x="77802" y="12041"/>
                      <a:pt x="80673" y="5325"/>
                      <a:pt x="82129" y="951"/>
                    </a:cubicBezTo>
                  </a:path>
                </a:pathLst>
              </a:custGeom>
              <a:noFill/>
              <a:ln cap="flat" cmpd="sng" w="28575">
                <a:solidFill>
                  <a:srgbClr val="3C78D8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sp>
          <p:cxnSp>
            <p:nvCxnSpPr>
              <p:cNvPr id="315" name="Google Shape;315;p19"/>
              <p:cNvCxnSpPr/>
              <p:nvPr/>
            </p:nvCxnSpPr>
            <p:spPr>
              <a:xfrm>
                <a:off x="3692388" y="2826013"/>
                <a:ext cx="570600" cy="0"/>
              </a:xfrm>
              <a:prstGeom prst="straightConnector1">
                <a:avLst/>
              </a:prstGeom>
              <a:noFill/>
              <a:ln cap="flat" cmpd="sng" w="38100">
                <a:solidFill>
                  <a:srgbClr val="3C78D8"/>
                </a:solidFill>
                <a:prstDash val="dot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316" name="Google Shape;316;p19"/>
            <p:cNvSpPr txBox="1"/>
            <p:nvPr/>
          </p:nvSpPr>
          <p:spPr>
            <a:xfrm rot="-5400000">
              <a:off x="5160141" y="2340911"/>
              <a:ext cx="7215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Target</a:t>
              </a:r>
              <a:endParaRPr sz="900"/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/>
                <a:t>PPG</a:t>
              </a:r>
              <a:endParaRPr sz="900"/>
            </a:p>
          </p:txBody>
        </p:sp>
      </p:grpSp>
      <p:grpSp>
        <p:nvGrpSpPr>
          <p:cNvPr id="317" name="Google Shape;317;p19"/>
          <p:cNvGrpSpPr/>
          <p:nvPr/>
        </p:nvGrpSpPr>
        <p:grpSpPr>
          <a:xfrm>
            <a:off x="5655564" y="1721452"/>
            <a:ext cx="3146309" cy="459387"/>
            <a:chOff x="1545150" y="2665700"/>
            <a:chExt cx="4809400" cy="459387"/>
          </a:xfrm>
        </p:grpSpPr>
        <p:sp>
          <p:nvSpPr>
            <p:cNvPr id="318" name="Google Shape;318;p19"/>
            <p:cNvSpPr/>
            <p:nvPr/>
          </p:nvSpPr>
          <p:spPr>
            <a:xfrm>
              <a:off x="1545150" y="2665700"/>
              <a:ext cx="2108900" cy="459375"/>
            </a:xfrm>
            <a:custGeom>
              <a:rect b="b" l="l" r="r" t="t"/>
              <a:pathLst>
                <a:path extrusionOk="0" h="18375" w="84356">
                  <a:moveTo>
                    <a:pt x="0" y="18375"/>
                  </a:moveTo>
                  <a:cubicBezTo>
                    <a:pt x="4753" y="13617"/>
                    <a:pt x="6562" y="285"/>
                    <a:pt x="12806" y="2784"/>
                  </a:cubicBezTo>
                  <a:cubicBezTo>
                    <a:pt x="16246" y="4160"/>
                    <a:pt x="15076" y="9908"/>
                    <a:pt x="16982" y="13085"/>
                  </a:cubicBezTo>
                  <a:cubicBezTo>
                    <a:pt x="18456" y="15543"/>
                    <a:pt x="21672" y="17732"/>
                    <a:pt x="24499" y="17261"/>
                  </a:cubicBezTo>
                  <a:cubicBezTo>
                    <a:pt x="29944" y="16355"/>
                    <a:pt x="26496" y="2506"/>
                    <a:pt x="32016" y="2506"/>
                  </a:cubicBezTo>
                  <a:cubicBezTo>
                    <a:pt x="37079" y="2506"/>
                    <a:pt x="39774" y="9392"/>
                    <a:pt x="42038" y="13921"/>
                  </a:cubicBezTo>
                  <a:cubicBezTo>
                    <a:pt x="42694" y="15233"/>
                    <a:pt x="43097" y="17782"/>
                    <a:pt x="44544" y="17540"/>
                  </a:cubicBezTo>
                  <a:cubicBezTo>
                    <a:pt x="51232" y="16423"/>
                    <a:pt x="48065" y="0"/>
                    <a:pt x="54845" y="0"/>
                  </a:cubicBezTo>
                  <a:cubicBezTo>
                    <a:pt x="61695" y="0"/>
                    <a:pt x="60035" y="15734"/>
                    <a:pt x="66816" y="16705"/>
                  </a:cubicBezTo>
                  <a:cubicBezTo>
                    <a:pt x="69206" y="17047"/>
                    <a:pt x="72200" y="17972"/>
                    <a:pt x="74055" y="16426"/>
                  </a:cubicBezTo>
                  <a:cubicBezTo>
                    <a:pt x="78100" y="13057"/>
                    <a:pt x="79092" y="4455"/>
                    <a:pt x="84356" y="4455"/>
                  </a:cubicBezTo>
                </a:path>
              </a:pathLst>
            </a:custGeom>
            <a:noFill/>
            <a:ln cap="flat" cmpd="sng" w="28575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19" name="Google Shape;319;p19"/>
            <p:cNvSpPr/>
            <p:nvPr/>
          </p:nvSpPr>
          <p:spPr>
            <a:xfrm>
              <a:off x="4301325" y="2665702"/>
              <a:ext cx="2053225" cy="459386"/>
            </a:xfrm>
            <a:custGeom>
              <a:rect b="b" l="l" r="r" t="t"/>
              <a:pathLst>
                <a:path extrusionOk="0" h="12485" w="82129">
                  <a:moveTo>
                    <a:pt x="0" y="116"/>
                  </a:moveTo>
                  <a:cubicBezTo>
                    <a:pt x="2895" y="4456"/>
                    <a:pt x="4598" y="13225"/>
                    <a:pt x="9744" y="12366"/>
                  </a:cubicBezTo>
                  <a:cubicBezTo>
                    <a:pt x="15312" y="11436"/>
                    <a:pt x="15869" y="-811"/>
                    <a:pt x="21437" y="116"/>
                  </a:cubicBezTo>
                  <a:cubicBezTo>
                    <a:pt x="26948" y="1033"/>
                    <a:pt x="28778" y="13328"/>
                    <a:pt x="33965" y="11252"/>
                  </a:cubicBezTo>
                  <a:cubicBezTo>
                    <a:pt x="37884" y="9684"/>
                    <a:pt x="36761" y="1366"/>
                    <a:pt x="40925" y="673"/>
                  </a:cubicBezTo>
                  <a:cubicBezTo>
                    <a:pt x="46362" y="-232"/>
                    <a:pt x="47181" y="11458"/>
                    <a:pt x="52618" y="12366"/>
                  </a:cubicBezTo>
                  <a:cubicBezTo>
                    <a:pt x="58320" y="13318"/>
                    <a:pt x="59817" y="2076"/>
                    <a:pt x="65425" y="673"/>
                  </a:cubicBezTo>
                  <a:cubicBezTo>
                    <a:pt x="69747" y="-408"/>
                    <a:pt x="68792" y="11038"/>
                    <a:pt x="73220" y="11531"/>
                  </a:cubicBezTo>
                  <a:cubicBezTo>
                    <a:pt x="77802" y="12041"/>
                    <a:pt x="80673" y="5325"/>
                    <a:pt x="82129" y="951"/>
                  </a:cubicBezTo>
                </a:path>
              </a:pathLst>
            </a:custGeom>
            <a:noFill/>
            <a:ln cap="flat" cmpd="sng" w="28575">
              <a:solidFill>
                <a:srgbClr val="6AA84F"/>
              </a:solidFill>
              <a:prstDash val="solid"/>
              <a:round/>
              <a:headEnd len="med" w="med" type="none"/>
              <a:tailEnd len="med" w="med" type="none"/>
            </a:ln>
          </p:spPr>
        </p:sp>
        <p:cxnSp>
          <p:nvCxnSpPr>
            <p:cNvPr id="320" name="Google Shape;320;p19"/>
            <p:cNvCxnSpPr/>
            <p:nvPr/>
          </p:nvCxnSpPr>
          <p:spPr>
            <a:xfrm>
              <a:off x="3692388" y="2826013"/>
              <a:ext cx="570600" cy="0"/>
            </a:xfrm>
            <a:prstGeom prst="straightConnector1">
              <a:avLst/>
            </a:prstGeom>
            <a:noFill/>
            <a:ln cap="flat" cmpd="sng" w="38100">
              <a:solidFill>
                <a:srgbClr val="6AA84F"/>
              </a:solidFill>
              <a:prstDash val="dot"/>
              <a:round/>
              <a:headEnd len="med" w="med" type="none"/>
              <a:tailEnd len="med" w="med" type="none"/>
            </a:ln>
          </p:spPr>
        </p:cxnSp>
      </p:grpSp>
      <p:sp>
        <p:nvSpPr>
          <p:cNvPr id="321" name="Google Shape;321;p19"/>
          <p:cNvSpPr txBox="1"/>
          <p:nvPr/>
        </p:nvSpPr>
        <p:spPr>
          <a:xfrm>
            <a:off x="6944475" y="1222450"/>
            <a:ext cx="95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</a:rPr>
              <a:t>Implicit </a:t>
            </a:r>
            <a:endParaRPr>
              <a:solidFill>
                <a:srgbClr val="6AA84F"/>
              </a:solidFill>
            </a:endParaRPr>
          </a:p>
        </p:txBody>
      </p:sp>
      <p:sp>
        <p:nvSpPr>
          <p:cNvPr id="322" name="Google Shape;32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0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Solution</a:t>
            </a:r>
            <a:endParaRPr/>
          </a:p>
        </p:txBody>
      </p:sp>
      <p:grpSp>
        <p:nvGrpSpPr>
          <p:cNvPr id="328" name="Google Shape;328;p20"/>
          <p:cNvGrpSpPr/>
          <p:nvPr/>
        </p:nvGrpSpPr>
        <p:grpSpPr>
          <a:xfrm>
            <a:off x="4084931" y="1501864"/>
            <a:ext cx="4607299" cy="2141342"/>
            <a:chOff x="1235525" y="1900275"/>
            <a:chExt cx="5392438" cy="2444175"/>
          </a:xfrm>
        </p:grpSpPr>
        <p:sp>
          <p:nvSpPr>
            <p:cNvPr id="329" name="Google Shape;329;p20"/>
            <p:cNvSpPr/>
            <p:nvPr/>
          </p:nvSpPr>
          <p:spPr>
            <a:xfrm>
              <a:off x="3916961" y="2052754"/>
              <a:ext cx="1162800" cy="675900"/>
            </a:xfrm>
            <a:prstGeom prst="rect">
              <a:avLst/>
            </a:prstGeom>
            <a:solidFill>
              <a:srgbClr val="6AA84F"/>
            </a:solidFill>
            <a:ln cap="flat" cmpd="sng" w="1905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i="1" lang="en" sz="1200"/>
                <a:t>CamSense Model, θ</a:t>
              </a:r>
              <a:endParaRPr i="1" sz="1200"/>
            </a:p>
          </p:txBody>
        </p:sp>
        <p:grpSp>
          <p:nvGrpSpPr>
            <p:cNvPr id="330" name="Google Shape;330;p20"/>
            <p:cNvGrpSpPr/>
            <p:nvPr/>
          </p:nvGrpSpPr>
          <p:grpSpPr>
            <a:xfrm>
              <a:off x="1235525" y="1900275"/>
              <a:ext cx="2681436" cy="2444175"/>
              <a:chOff x="1235525" y="1900275"/>
              <a:chExt cx="2681436" cy="2444175"/>
            </a:xfrm>
          </p:grpSpPr>
          <p:pic>
            <p:nvPicPr>
              <p:cNvPr id="331" name="Google Shape;331;p20"/>
              <p:cNvPicPr preferRelativeResize="0"/>
              <p:nvPr/>
            </p:nvPicPr>
            <p:blipFill rotWithShape="1">
              <a:blip r:embed="rId3">
                <a:alphaModFix/>
              </a:blip>
              <a:srcRect b="4752" l="51097" r="0" t="3318"/>
              <a:stretch/>
            </p:blipFill>
            <p:spPr>
              <a:xfrm>
                <a:off x="1235525" y="1900275"/>
                <a:ext cx="1664449" cy="2444175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332" name="Google Shape;332;p20"/>
              <p:cNvGrpSpPr/>
              <p:nvPr/>
            </p:nvGrpSpPr>
            <p:grpSpPr>
              <a:xfrm>
                <a:off x="1782832" y="1987550"/>
                <a:ext cx="1930302" cy="2351686"/>
                <a:chOff x="1870132" y="1956825"/>
                <a:chExt cx="1930302" cy="2351686"/>
              </a:xfrm>
            </p:grpSpPr>
            <p:pic>
              <p:nvPicPr>
                <p:cNvPr id="333" name="Google Shape;333;p20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0" l="0" r="33123" t="0"/>
                <a:stretch/>
              </p:blipFill>
              <p:spPr>
                <a:xfrm>
                  <a:off x="2692650" y="2049706"/>
                  <a:ext cx="1107784" cy="2258805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cxnSp>
              <p:nvCxnSpPr>
                <p:cNvPr id="334" name="Google Shape;334;p20"/>
                <p:cNvCxnSpPr/>
                <p:nvPr/>
              </p:nvCxnSpPr>
              <p:spPr>
                <a:xfrm>
                  <a:off x="1870132" y="1956825"/>
                  <a:ext cx="1162800" cy="266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595959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335" name="Google Shape;335;p20"/>
                <p:cNvCxnSpPr/>
                <p:nvPr/>
              </p:nvCxnSpPr>
              <p:spPr>
                <a:xfrm flipH="1" rot="10800000">
                  <a:off x="1895734" y="2325318"/>
                  <a:ext cx="1149300" cy="23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595959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cxnSp>
            <p:nvCxnSpPr>
              <p:cNvPr id="336" name="Google Shape;336;p20"/>
              <p:cNvCxnSpPr>
                <a:endCxn id="329" idx="1"/>
              </p:cNvCxnSpPr>
              <p:nvPr/>
            </p:nvCxnSpPr>
            <p:spPr>
              <a:xfrm>
                <a:off x="3048161" y="2203504"/>
                <a:ext cx="868800" cy="187200"/>
              </a:xfrm>
              <a:prstGeom prst="bentConnector3">
                <a:avLst>
                  <a:gd fmla="val 50000" name="adj1"/>
                </a:avLst>
              </a:prstGeom>
              <a:noFill/>
              <a:ln cap="flat" cmpd="sng" w="19050">
                <a:solidFill>
                  <a:srgbClr val="6AA84F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sp>
          <p:nvSpPr>
            <p:cNvPr id="337" name="Google Shape;337;p20"/>
            <p:cNvSpPr txBox="1"/>
            <p:nvPr/>
          </p:nvSpPr>
          <p:spPr>
            <a:xfrm>
              <a:off x="5318763" y="2188654"/>
              <a:ext cx="1309200" cy="404100"/>
            </a:xfrm>
            <a:prstGeom prst="rect">
              <a:avLst/>
            </a:prstGeom>
            <a:noFill/>
            <a:ln cap="flat" cmpd="sng" w="19050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Predicted PPG</a:t>
              </a:r>
              <a:endParaRPr sz="1100"/>
            </a:p>
          </p:txBody>
        </p:sp>
        <p:sp>
          <p:nvSpPr>
            <p:cNvPr id="338" name="Google Shape;338;p20"/>
            <p:cNvSpPr/>
            <p:nvPr/>
          </p:nvSpPr>
          <p:spPr>
            <a:xfrm>
              <a:off x="1799550" y="3196225"/>
              <a:ext cx="234900" cy="161100"/>
            </a:xfrm>
            <a:prstGeom prst="ellipse">
              <a:avLst/>
            </a:prstGeom>
            <a:noFill/>
            <a:ln cap="flat" cmpd="sng" w="19050">
              <a:solidFill>
                <a:srgbClr val="3D85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0"/>
            <p:cNvSpPr txBox="1"/>
            <p:nvPr/>
          </p:nvSpPr>
          <p:spPr>
            <a:xfrm>
              <a:off x="5354738" y="3598368"/>
              <a:ext cx="1237200" cy="421500"/>
            </a:xfrm>
            <a:prstGeom prst="rect">
              <a:avLst/>
            </a:prstGeom>
            <a:noFill/>
            <a:ln cap="flat" cmpd="sng" w="19050">
              <a:solidFill>
                <a:srgbClr val="3D85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/>
                <a:t>Target PPG</a:t>
              </a:r>
              <a:endParaRPr sz="1200"/>
            </a:p>
          </p:txBody>
        </p:sp>
        <p:pic>
          <p:nvPicPr>
            <p:cNvPr id="340" name="Google Shape;340;p2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759336" y="3411879"/>
              <a:ext cx="736025" cy="794475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41" name="Google Shape;341;p20"/>
            <p:cNvCxnSpPr>
              <a:stCxn id="338" idx="6"/>
              <a:endCxn id="340" idx="1"/>
            </p:cNvCxnSpPr>
            <p:nvPr/>
          </p:nvCxnSpPr>
          <p:spPr>
            <a:xfrm>
              <a:off x="2034450" y="3276775"/>
              <a:ext cx="1725000" cy="532200"/>
            </a:xfrm>
            <a:prstGeom prst="bentConnector3">
              <a:avLst>
                <a:gd fmla="val 49997" name="adj1"/>
              </a:avLst>
            </a:prstGeom>
            <a:noFill/>
            <a:ln cap="flat" cmpd="sng" w="19050">
              <a:solidFill>
                <a:srgbClr val="3D85C6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42" name="Google Shape;342;p20"/>
            <p:cNvCxnSpPr>
              <a:stCxn id="340" idx="3"/>
              <a:endCxn id="339" idx="1"/>
            </p:cNvCxnSpPr>
            <p:nvPr/>
          </p:nvCxnSpPr>
          <p:spPr>
            <a:xfrm>
              <a:off x="4495361" y="3809116"/>
              <a:ext cx="859500" cy="0"/>
            </a:xfrm>
            <a:prstGeom prst="straightConnector1">
              <a:avLst/>
            </a:prstGeom>
            <a:noFill/>
            <a:ln cap="flat" cmpd="sng" w="19050">
              <a:solidFill>
                <a:srgbClr val="3D85C6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43" name="Google Shape;343;p20"/>
            <p:cNvSpPr txBox="1"/>
            <p:nvPr/>
          </p:nvSpPr>
          <p:spPr>
            <a:xfrm>
              <a:off x="5419379" y="2973582"/>
              <a:ext cx="1107900" cy="404100"/>
            </a:xfrm>
            <a:prstGeom prst="rect">
              <a:avLst/>
            </a:prstGeom>
            <a:noFill/>
            <a:ln cap="flat" cmpd="sng" w="19050">
              <a:solidFill>
                <a:srgbClr val="3D85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Loss</a:t>
              </a:r>
              <a:endParaRPr sz="1100"/>
            </a:p>
          </p:txBody>
        </p:sp>
        <p:cxnSp>
          <p:nvCxnSpPr>
            <p:cNvPr id="344" name="Google Shape;344;p20"/>
            <p:cNvCxnSpPr>
              <a:stCxn id="339" idx="0"/>
              <a:endCxn id="343" idx="2"/>
            </p:cNvCxnSpPr>
            <p:nvPr/>
          </p:nvCxnSpPr>
          <p:spPr>
            <a:xfrm rot="10800000">
              <a:off x="5973338" y="3377568"/>
              <a:ext cx="0" cy="220800"/>
            </a:xfrm>
            <a:prstGeom prst="straightConnector1">
              <a:avLst/>
            </a:prstGeom>
            <a:noFill/>
            <a:ln cap="flat" cmpd="sng" w="19050">
              <a:solidFill>
                <a:srgbClr val="3D85C6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45" name="Google Shape;345;p20"/>
            <p:cNvCxnSpPr>
              <a:stCxn id="337" idx="2"/>
              <a:endCxn id="343" idx="0"/>
            </p:cNvCxnSpPr>
            <p:nvPr/>
          </p:nvCxnSpPr>
          <p:spPr>
            <a:xfrm>
              <a:off x="5973363" y="2592754"/>
              <a:ext cx="0" cy="380700"/>
            </a:xfrm>
            <a:prstGeom prst="straightConnector1">
              <a:avLst/>
            </a:prstGeom>
            <a:noFill/>
            <a:ln cap="flat" cmpd="sng" w="19050">
              <a:solidFill>
                <a:srgbClr val="3D85C6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46" name="Google Shape;346;p20"/>
            <p:cNvCxnSpPr>
              <a:stCxn id="343" idx="1"/>
              <a:endCxn id="329" idx="2"/>
            </p:cNvCxnSpPr>
            <p:nvPr/>
          </p:nvCxnSpPr>
          <p:spPr>
            <a:xfrm rot="10800000">
              <a:off x="4498379" y="2728632"/>
              <a:ext cx="921000" cy="447000"/>
            </a:xfrm>
            <a:prstGeom prst="bentConnector2">
              <a:avLst/>
            </a:prstGeom>
            <a:noFill/>
            <a:ln cap="flat" cmpd="sng" w="19050">
              <a:solidFill>
                <a:srgbClr val="3D85C6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47" name="Google Shape;347;p20"/>
            <p:cNvCxnSpPr>
              <a:stCxn id="329" idx="3"/>
              <a:endCxn id="337" idx="1"/>
            </p:cNvCxnSpPr>
            <p:nvPr/>
          </p:nvCxnSpPr>
          <p:spPr>
            <a:xfrm>
              <a:off x="5079761" y="2390704"/>
              <a:ext cx="239100" cy="0"/>
            </a:xfrm>
            <a:prstGeom prst="straightConnector1">
              <a:avLst/>
            </a:prstGeom>
            <a:noFill/>
            <a:ln cap="flat" cmpd="sng" w="1905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48" name="Google Shape;348;p20"/>
            <p:cNvSpPr txBox="1"/>
            <p:nvPr/>
          </p:nvSpPr>
          <p:spPr>
            <a:xfrm>
              <a:off x="4427128" y="3115935"/>
              <a:ext cx="1014000" cy="49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/>
                <a:t>Update model Parameter</a:t>
              </a:r>
              <a:endParaRPr sz="800"/>
            </a:p>
          </p:txBody>
        </p:sp>
        <p:sp>
          <p:nvSpPr>
            <p:cNvPr id="349" name="Google Shape;349;p20"/>
            <p:cNvSpPr txBox="1"/>
            <p:nvPr/>
          </p:nvSpPr>
          <p:spPr>
            <a:xfrm>
              <a:off x="3143869" y="2356020"/>
              <a:ext cx="1014000" cy="632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/>
                <a:t>Input raw </a:t>
              </a:r>
              <a:endParaRPr sz="800"/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800"/>
                <a:t>Video from DSLR</a:t>
              </a:r>
              <a:endParaRPr sz="800"/>
            </a:p>
          </p:txBody>
        </p:sp>
      </p:grpSp>
      <p:sp>
        <p:nvSpPr>
          <p:cNvPr id="350" name="Google Shape;350;p20"/>
          <p:cNvSpPr txBox="1"/>
          <p:nvPr/>
        </p:nvSpPr>
        <p:spPr>
          <a:xfrm>
            <a:off x="6689583" y="3106794"/>
            <a:ext cx="915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Empatica </a:t>
            </a:r>
            <a:endParaRPr sz="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PPG</a:t>
            </a:r>
            <a:endParaRPr sz="800"/>
          </a:p>
        </p:txBody>
      </p:sp>
      <p:grpSp>
        <p:nvGrpSpPr>
          <p:cNvPr id="351" name="Google Shape;351;p20"/>
          <p:cNvGrpSpPr/>
          <p:nvPr/>
        </p:nvGrpSpPr>
        <p:grpSpPr>
          <a:xfrm>
            <a:off x="4006798" y="1296825"/>
            <a:ext cx="4786304" cy="1071000"/>
            <a:chOff x="3941400" y="757700"/>
            <a:chExt cx="4932300" cy="1071000"/>
          </a:xfrm>
        </p:grpSpPr>
        <p:sp>
          <p:nvSpPr>
            <p:cNvPr id="352" name="Google Shape;352;p20"/>
            <p:cNvSpPr/>
            <p:nvPr/>
          </p:nvSpPr>
          <p:spPr>
            <a:xfrm>
              <a:off x="3941400" y="757700"/>
              <a:ext cx="4932300" cy="1071000"/>
            </a:xfrm>
            <a:prstGeom prst="rect">
              <a:avLst/>
            </a:prstGeom>
            <a:noFill/>
            <a:ln cap="flat" cmpd="sng" w="19050">
              <a:solidFill>
                <a:srgbClr val="A64D7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0"/>
            <p:cNvSpPr txBox="1"/>
            <p:nvPr/>
          </p:nvSpPr>
          <p:spPr>
            <a:xfrm>
              <a:off x="5289200" y="757700"/>
              <a:ext cx="24114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A64D79"/>
                  </a:solidFill>
                </a:rPr>
                <a:t>During Test/Application</a:t>
              </a:r>
              <a:endParaRPr>
                <a:solidFill>
                  <a:srgbClr val="A64D79"/>
                </a:solidFill>
              </a:endParaRPr>
            </a:p>
          </p:txBody>
        </p:sp>
      </p:grpSp>
      <p:sp>
        <p:nvSpPr>
          <p:cNvPr id="354" name="Google Shape;35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5" name="Google Shape;355;p20"/>
          <p:cNvSpPr/>
          <p:nvPr/>
        </p:nvSpPr>
        <p:spPr>
          <a:xfrm>
            <a:off x="371550" y="3424150"/>
            <a:ext cx="6054300" cy="11292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>
            <a:noFill/>
          </a:ln>
          <a:effectLst>
            <a:outerShdw rotWithShape="0" algn="bl" dir="3420000" dist="47625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20"/>
          <p:cNvSpPr txBox="1"/>
          <p:nvPr>
            <p:ph idx="1" type="body"/>
          </p:nvPr>
        </p:nvSpPr>
        <p:spPr>
          <a:xfrm>
            <a:off x="311700" y="1222450"/>
            <a:ext cx="6054300" cy="33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DL based approach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Aiming </a:t>
            </a:r>
            <a:r>
              <a:rPr lang="en"/>
              <a:t>wearable target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Removing feature dependency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End-2-end architecture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Regression problem (</a:t>
            </a:r>
            <a:r>
              <a:rPr lang="en"/>
              <a:t>Novelty</a:t>
            </a:r>
            <a:r>
              <a:rPr lang="en"/>
              <a:t>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Reconstruction of total PPG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HR information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Interpretation of the results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800"/>
              <a:buChar char="●"/>
            </a:pPr>
            <a:r>
              <a:rPr lang="en">
                <a:solidFill>
                  <a:srgbClr val="6AA84F"/>
                </a:solidFill>
              </a:rPr>
              <a:t>Three rPPG approaches</a:t>
            </a:r>
            <a:endParaRPr>
              <a:solidFill>
                <a:srgbClr val="6AA84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i="1" lang="en"/>
              <a:t>Personalized Model:</a:t>
            </a:r>
            <a:r>
              <a:rPr b="1" lang="en"/>
              <a:t> </a:t>
            </a:r>
            <a:r>
              <a:rPr lang="en"/>
              <a:t>Single Environment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i="1" lang="en"/>
              <a:t>Multitask learning (MTL):</a:t>
            </a:r>
            <a:r>
              <a:rPr lang="en"/>
              <a:t> Network to relax the data alignment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i="1" lang="en"/>
              <a:t>Transfer Learning:</a:t>
            </a:r>
            <a:r>
              <a:rPr lang="en"/>
              <a:t> Quick adaptation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1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 Overview</a:t>
            </a:r>
            <a:endParaRPr/>
          </a:p>
        </p:txBody>
      </p:sp>
      <p:grpSp>
        <p:nvGrpSpPr>
          <p:cNvPr id="362" name="Google Shape;362;p21"/>
          <p:cNvGrpSpPr/>
          <p:nvPr/>
        </p:nvGrpSpPr>
        <p:grpSpPr>
          <a:xfrm>
            <a:off x="5260843" y="3636905"/>
            <a:ext cx="3461854" cy="235354"/>
            <a:chOff x="5439675" y="3137263"/>
            <a:chExt cx="3482400" cy="299700"/>
          </a:xfrm>
        </p:grpSpPr>
        <p:sp>
          <p:nvSpPr>
            <p:cNvPr id="363" name="Google Shape;363;p21"/>
            <p:cNvSpPr/>
            <p:nvPr/>
          </p:nvSpPr>
          <p:spPr>
            <a:xfrm>
              <a:off x="5439675" y="3167263"/>
              <a:ext cx="310800" cy="239700"/>
            </a:xfrm>
            <a:prstGeom prst="roundRect">
              <a:avLst>
                <a:gd fmla="val 16667" name="adj"/>
              </a:avLst>
            </a:prstGeom>
            <a:solidFill>
              <a:srgbClr val="F4CCCC"/>
            </a:solidFill>
            <a:ln cap="flat" cmpd="sng" w="19050">
              <a:solidFill>
                <a:srgbClr val="66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1"/>
            <p:cNvSpPr txBox="1"/>
            <p:nvPr/>
          </p:nvSpPr>
          <p:spPr>
            <a:xfrm>
              <a:off x="5750475" y="3137263"/>
              <a:ext cx="3171600" cy="29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/>
                <a:t>Fully Connected Layer</a:t>
              </a:r>
              <a:endParaRPr sz="1300"/>
            </a:p>
          </p:txBody>
        </p:sp>
      </p:grpSp>
      <p:grpSp>
        <p:nvGrpSpPr>
          <p:cNvPr id="365" name="Google Shape;365;p21"/>
          <p:cNvGrpSpPr/>
          <p:nvPr/>
        </p:nvGrpSpPr>
        <p:grpSpPr>
          <a:xfrm>
            <a:off x="562616" y="3344818"/>
            <a:ext cx="8162033" cy="235364"/>
            <a:chOff x="271725" y="2917738"/>
            <a:chExt cx="8210475" cy="299713"/>
          </a:xfrm>
        </p:grpSpPr>
        <p:grpSp>
          <p:nvGrpSpPr>
            <p:cNvPr id="366" name="Google Shape;366;p21"/>
            <p:cNvGrpSpPr/>
            <p:nvPr/>
          </p:nvGrpSpPr>
          <p:grpSpPr>
            <a:xfrm>
              <a:off x="1462400" y="2917738"/>
              <a:ext cx="7019800" cy="299713"/>
              <a:chOff x="823450" y="3117413"/>
              <a:chExt cx="7019800" cy="299713"/>
            </a:xfrm>
          </p:grpSpPr>
          <p:sp>
            <p:nvSpPr>
              <p:cNvPr id="367" name="Google Shape;367;p21"/>
              <p:cNvSpPr/>
              <p:nvPr/>
            </p:nvSpPr>
            <p:spPr>
              <a:xfrm>
                <a:off x="823450" y="3147425"/>
                <a:ext cx="310800" cy="239700"/>
              </a:xfrm>
              <a:prstGeom prst="roundRect">
                <a:avLst>
                  <a:gd fmla="val 16667" name="adj"/>
                </a:avLst>
              </a:prstGeom>
              <a:solidFill>
                <a:srgbClr val="CFE2F3"/>
              </a:solidFill>
              <a:ln cap="flat" cmpd="sng" w="19050">
                <a:solidFill>
                  <a:srgbClr val="07376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21"/>
              <p:cNvSpPr txBox="1"/>
              <p:nvPr/>
            </p:nvSpPr>
            <p:spPr>
              <a:xfrm>
                <a:off x="1134250" y="3117425"/>
                <a:ext cx="646800" cy="299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Input</a:t>
                </a:r>
                <a:endParaRPr/>
              </a:p>
            </p:txBody>
          </p:sp>
          <p:sp>
            <p:nvSpPr>
              <p:cNvPr id="369" name="Google Shape;369;p21"/>
              <p:cNvSpPr/>
              <p:nvPr/>
            </p:nvSpPr>
            <p:spPr>
              <a:xfrm>
                <a:off x="4360850" y="3147413"/>
                <a:ext cx="310800" cy="239700"/>
              </a:xfrm>
              <a:prstGeom prst="roundRect">
                <a:avLst>
                  <a:gd fmla="val 16667" name="adj"/>
                </a:avLst>
              </a:prstGeom>
              <a:solidFill>
                <a:srgbClr val="D9EAD3"/>
              </a:solidFill>
              <a:ln cap="flat" cmpd="sng" w="19050">
                <a:solidFill>
                  <a:srgbClr val="274E1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21"/>
              <p:cNvSpPr txBox="1"/>
              <p:nvPr/>
            </p:nvSpPr>
            <p:spPr>
              <a:xfrm>
                <a:off x="4671650" y="3117413"/>
                <a:ext cx="3171600" cy="299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/>
                  <a:t>CNN + BN + ReLU + Max-Pooling </a:t>
                </a:r>
                <a:endParaRPr sz="1300"/>
              </a:p>
            </p:txBody>
          </p:sp>
        </p:grpSp>
        <p:sp>
          <p:nvSpPr>
            <p:cNvPr id="371" name="Google Shape;371;p21"/>
            <p:cNvSpPr txBox="1"/>
            <p:nvPr/>
          </p:nvSpPr>
          <p:spPr>
            <a:xfrm>
              <a:off x="271725" y="2917750"/>
              <a:ext cx="1030200" cy="29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300"/>
                <a:t>Legends</a:t>
              </a:r>
              <a:r>
                <a:rPr b="1" lang="en"/>
                <a:t>:</a:t>
              </a:r>
              <a:endParaRPr b="1"/>
            </a:p>
          </p:txBody>
        </p:sp>
        <p:sp>
          <p:nvSpPr>
            <p:cNvPr id="372" name="Google Shape;372;p21"/>
            <p:cNvSpPr/>
            <p:nvPr/>
          </p:nvSpPr>
          <p:spPr>
            <a:xfrm>
              <a:off x="3091150" y="2947750"/>
              <a:ext cx="310800" cy="239700"/>
            </a:xfrm>
            <a:prstGeom prst="roundRect">
              <a:avLst>
                <a:gd fmla="val 16667" name="adj"/>
              </a:avLst>
            </a:prstGeom>
            <a:solidFill>
              <a:srgbClr val="A4C2F4"/>
            </a:solidFill>
            <a:ln cap="flat" cmpd="sng" w="19050">
              <a:solidFill>
                <a:srgbClr val="1C458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1"/>
            <p:cNvSpPr txBox="1"/>
            <p:nvPr/>
          </p:nvSpPr>
          <p:spPr>
            <a:xfrm>
              <a:off x="3401947" y="2917744"/>
              <a:ext cx="1206000" cy="29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Output FC</a:t>
              </a:r>
              <a:endParaRPr/>
            </a:p>
          </p:txBody>
        </p:sp>
      </p:grpSp>
      <p:sp>
        <p:nvSpPr>
          <p:cNvPr id="374" name="Google Shape;374;p21"/>
          <p:cNvSpPr/>
          <p:nvPr/>
        </p:nvSpPr>
        <p:spPr>
          <a:xfrm>
            <a:off x="1112295" y="1457129"/>
            <a:ext cx="1290331" cy="18542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21"/>
          <p:cNvSpPr/>
          <p:nvPr/>
        </p:nvSpPr>
        <p:spPr>
          <a:xfrm>
            <a:off x="7899503" y="1457108"/>
            <a:ext cx="932688" cy="18542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21"/>
          <p:cNvSpPr/>
          <p:nvPr/>
        </p:nvSpPr>
        <p:spPr>
          <a:xfrm>
            <a:off x="311250" y="1457108"/>
            <a:ext cx="800050" cy="18542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p21"/>
          <p:cNvSpPr/>
          <p:nvPr/>
        </p:nvSpPr>
        <p:spPr>
          <a:xfrm>
            <a:off x="2402629" y="1457129"/>
            <a:ext cx="5648505" cy="1854200"/>
          </a:xfrm>
          <a:prstGeom prst="rect">
            <a:avLst/>
          </a:prstGeom>
          <a:solidFill>
            <a:srgbClr val="D0E0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21"/>
          <p:cNvSpPr/>
          <p:nvPr/>
        </p:nvSpPr>
        <p:spPr>
          <a:xfrm>
            <a:off x="464157" y="1457106"/>
            <a:ext cx="627142" cy="38205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Input</a:t>
            </a:r>
            <a:endParaRPr sz="1300"/>
          </a:p>
        </p:txBody>
      </p:sp>
      <p:sp>
        <p:nvSpPr>
          <p:cNvPr id="379" name="Google Shape;379;p21"/>
          <p:cNvSpPr/>
          <p:nvPr/>
        </p:nvSpPr>
        <p:spPr>
          <a:xfrm>
            <a:off x="1077424" y="1457108"/>
            <a:ext cx="1428319" cy="38205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Preprocessing</a:t>
            </a:r>
            <a:endParaRPr sz="1300"/>
          </a:p>
        </p:txBody>
      </p:sp>
      <p:sp>
        <p:nvSpPr>
          <p:cNvPr id="380" name="Google Shape;380;p21"/>
          <p:cNvSpPr/>
          <p:nvPr/>
        </p:nvSpPr>
        <p:spPr>
          <a:xfrm>
            <a:off x="4517994" y="1457106"/>
            <a:ext cx="1447750" cy="38205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Shared Network</a:t>
            </a:r>
            <a:endParaRPr sz="1300"/>
          </a:p>
        </p:txBody>
      </p:sp>
      <p:sp>
        <p:nvSpPr>
          <p:cNvPr id="381" name="Google Shape;381;p21"/>
          <p:cNvSpPr/>
          <p:nvPr/>
        </p:nvSpPr>
        <p:spPr>
          <a:xfrm>
            <a:off x="7899504" y="1457108"/>
            <a:ext cx="932688" cy="38205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MTL Head</a:t>
            </a:r>
            <a:endParaRPr sz="1200"/>
          </a:p>
        </p:txBody>
      </p:sp>
      <p:grpSp>
        <p:nvGrpSpPr>
          <p:cNvPr id="382" name="Google Shape;382;p21"/>
          <p:cNvGrpSpPr/>
          <p:nvPr/>
        </p:nvGrpSpPr>
        <p:grpSpPr>
          <a:xfrm>
            <a:off x="2483393" y="1808635"/>
            <a:ext cx="6270309" cy="1181037"/>
            <a:chOff x="2350869" y="1843832"/>
            <a:chExt cx="6771225" cy="1317312"/>
          </a:xfrm>
        </p:grpSpPr>
        <p:sp>
          <p:nvSpPr>
            <p:cNvPr id="383" name="Google Shape;383;p21"/>
            <p:cNvSpPr/>
            <p:nvPr/>
          </p:nvSpPr>
          <p:spPr>
            <a:xfrm>
              <a:off x="2350869" y="1843844"/>
              <a:ext cx="5925600" cy="13173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1"/>
            <p:cNvSpPr/>
            <p:nvPr/>
          </p:nvSpPr>
          <p:spPr>
            <a:xfrm>
              <a:off x="8161494" y="1843832"/>
              <a:ext cx="960600" cy="426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5" name="Google Shape;385;p21"/>
          <p:cNvSpPr/>
          <p:nvPr/>
        </p:nvSpPr>
        <p:spPr>
          <a:xfrm>
            <a:off x="4530675" y="1698075"/>
            <a:ext cx="1740416" cy="38207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Personalized Model</a:t>
            </a:r>
            <a:endParaRPr sz="1200"/>
          </a:p>
        </p:txBody>
      </p:sp>
      <p:cxnSp>
        <p:nvCxnSpPr>
          <p:cNvPr id="386" name="Google Shape;386;p21"/>
          <p:cNvCxnSpPr/>
          <p:nvPr/>
        </p:nvCxnSpPr>
        <p:spPr>
          <a:xfrm flipH="1" rot="10800000">
            <a:off x="7869864" y="1999723"/>
            <a:ext cx="292958" cy="508253"/>
          </a:xfrm>
          <a:prstGeom prst="straightConnector1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87" name="Google Shape;387;p21"/>
          <p:cNvCxnSpPr>
            <a:stCxn id="388" idx="3"/>
            <a:endCxn id="389" idx="1"/>
          </p:cNvCxnSpPr>
          <p:nvPr/>
        </p:nvCxnSpPr>
        <p:spPr>
          <a:xfrm>
            <a:off x="7869794" y="2507976"/>
            <a:ext cx="270600" cy="493800"/>
          </a:xfrm>
          <a:prstGeom prst="straightConnector1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0" name="Google Shape;390;p21"/>
          <p:cNvCxnSpPr>
            <a:stCxn id="391" idx="3"/>
            <a:endCxn id="392" idx="1"/>
          </p:cNvCxnSpPr>
          <p:nvPr/>
        </p:nvCxnSpPr>
        <p:spPr>
          <a:xfrm>
            <a:off x="1025731" y="2506568"/>
            <a:ext cx="175800" cy="0"/>
          </a:xfrm>
          <a:prstGeom prst="straightConnector1">
            <a:avLst/>
          </a:prstGeom>
          <a:noFill/>
          <a:ln cap="flat" cmpd="sng" w="19050">
            <a:solidFill>
              <a:srgbClr val="6D9EEB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393" name="Google Shape;393;p21"/>
          <p:cNvGrpSpPr/>
          <p:nvPr/>
        </p:nvGrpSpPr>
        <p:grpSpPr>
          <a:xfrm>
            <a:off x="2570062" y="2092834"/>
            <a:ext cx="5299733" cy="805773"/>
            <a:chOff x="1895403" y="1517302"/>
            <a:chExt cx="6773406" cy="1054476"/>
          </a:xfrm>
        </p:grpSpPr>
        <p:sp>
          <p:nvSpPr>
            <p:cNvPr id="394" name="Google Shape;394;p21"/>
            <p:cNvSpPr/>
            <p:nvPr/>
          </p:nvSpPr>
          <p:spPr>
            <a:xfrm>
              <a:off x="1895403" y="1549350"/>
              <a:ext cx="483000" cy="1022400"/>
            </a:xfrm>
            <a:prstGeom prst="roundRect">
              <a:avLst>
                <a:gd fmla="val 16667" name="adj"/>
              </a:avLst>
            </a:prstGeom>
            <a:solidFill>
              <a:srgbClr val="D9EAD3"/>
            </a:solidFill>
            <a:ln cap="flat" cmpd="sng" w="19050">
              <a:solidFill>
                <a:srgbClr val="274E1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32</a:t>
              </a:r>
              <a:endParaRPr sz="1100"/>
            </a:p>
          </p:txBody>
        </p:sp>
        <p:sp>
          <p:nvSpPr>
            <p:cNvPr id="395" name="Google Shape;395;p21"/>
            <p:cNvSpPr/>
            <p:nvPr/>
          </p:nvSpPr>
          <p:spPr>
            <a:xfrm>
              <a:off x="2592393" y="1549350"/>
              <a:ext cx="483000" cy="1022400"/>
            </a:xfrm>
            <a:prstGeom prst="roundRect">
              <a:avLst>
                <a:gd fmla="val 16667" name="adj"/>
              </a:avLst>
            </a:prstGeom>
            <a:solidFill>
              <a:srgbClr val="D9EAD3"/>
            </a:solidFill>
            <a:ln cap="flat" cmpd="sng" w="19050">
              <a:solidFill>
                <a:srgbClr val="274E1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64</a:t>
              </a:r>
              <a:endParaRPr sz="1100"/>
            </a:p>
          </p:txBody>
        </p:sp>
        <p:sp>
          <p:nvSpPr>
            <p:cNvPr id="396" name="Google Shape;396;p21"/>
            <p:cNvSpPr/>
            <p:nvPr/>
          </p:nvSpPr>
          <p:spPr>
            <a:xfrm>
              <a:off x="3269762" y="1549350"/>
              <a:ext cx="483000" cy="1022400"/>
            </a:xfrm>
            <a:prstGeom prst="roundRect">
              <a:avLst>
                <a:gd fmla="val 16667" name="adj"/>
              </a:avLst>
            </a:prstGeom>
            <a:solidFill>
              <a:srgbClr val="D9EAD3"/>
            </a:solidFill>
            <a:ln cap="flat" cmpd="sng" w="19050">
              <a:solidFill>
                <a:srgbClr val="274E1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64</a:t>
              </a:r>
              <a:endParaRPr sz="1100"/>
            </a:p>
          </p:txBody>
        </p:sp>
        <p:sp>
          <p:nvSpPr>
            <p:cNvPr id="397" name="Google Shape;397;p21"/>
            <p:cNvSpPr/>
            <p:nvPr/>
          </p:nvSpPr>
          <p:spPr>
            <a:xfrm>
              <a:off x="3947133" y="1547533"/>
              <a:ext cx="483000" cy="1022400"/>
            </a:xfrm>
            <a:prstGeom prst="roundRect">
              <a:avLst>
                <a:gd fmla="val 16667" name="adj"/>
              </a:avLst>
            </a:prstGeom>
            <a:solidFill>
              <a:srgbClr val="D9EAD3"/>
            </a:solidFill>
            <a:ln cap="flat" cmpd="sng" w="19050">
              <a:solidFill>
                <a:srgbClr val="274E1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96</a:t>
              </a:r>
              <a:endParaRPr sz="1100"/>
            </a:p>
          </p:txBody>
        </p:sp>
        <p:cxnSp>
          <p:nvCxnSpPr>
            <p:cNvPr id="398" name="Google Shape;398;p21"/>
            <p:cNvCxnSpPr>
              <a:stCxn id="394" idx="3"/>
              <a:endCxn id="395" idx="1"/>
            </p:cNvCxnSpPr>
            <p:nvPr/>
          </p:nvCxnSpPr>
          <p:spPr>
            <a:xfrm>
              <a:off x="2378403" y="2060550"/>
              <a:ext cx="213900" cy="0"/>
            </a:xfrm>
            <a:prstGeom prst="straightConnector1">
              <a:avLst/>
            </a:prstGeom>
            <a:noFill/>
            <a:ln cap="flat" cmpd="sng" w="1905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99" name="Google Shape;399;p21"/>
            <p:cNvCxnSpPr>
              <a:stCxn id="395" idx="3"/>
              <a:endCxn id="396" idx="1"/>
            </p:cNvCxnSpPr>
            <p:nvPr/>
          </p:nvCxnSpPr>
          <p:spPr>
            <a:xfrm>
              <a:off x="3075393" y="2060550"/>
              <a:ext cx="194400" cy="0"/>
            </a:xfrm>
            <a:prstGeom prst="straightConnector1">
              <a:avLst/>
            </a:prstGeom>
            <a:noFill/>
            <a:ln cap="flat" cmpd="sng" w="1905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400" name="Google Shape;400;p21"/>
            <p:cNvSpPr/>
            <p:nvPr/>
          </p:nvSpPr>
          <p:spPr>
            <a:xfrm>
              <a:off x="4589297" y="1517302"/>
              <a:ext cx="483000" cy="211500"/>
            </a:xfrm>
            <a:prstGeom prst="roundRect">
              <a:avLst>
                <a:gd fmla="val 16667" name="adj"/>
              </a:avLst>
            </a:prstGeom>
            <a:solidFill>
              <a:srgbClr val="9FC5E8"/>
            </a:solidFill>
            <a:ln cap="flat" cmpd="sng" w="19050">
              <a:solidFill>
                <a:srgbClr val="6FA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1</a:t>
              </a:r>
              <a:endParaRPr sz="1000"/>
            </a:p>
          </p:txBody>
        </p:sp>
        <p:sp>
          <p:nvSpPr>
            <p:cNvPr id="401" name="Google Shape;401;p21"/>
            <p:cNvSpPr/>
            <p:nvPr/>
          </p:nvSpPr>
          <p:spPr>
            <a:xfrm>
              <a:off x="5274393" y="1549350"/>
              <a:ext cx="483000" cy="1022400"/>
            </a:xfrm>
            <a:prstGeom prst="roundRect">
              <a:avLst>
                <a:gd fmla="val 16667" name="adj"/>
              </a:avLst>
            </a:prstGeom>
            <a:solidFill>
              <a:srgbClr val="D9D2E9"/>
            </a:solidFill>
            <a:ln cap="flat" cmpd="sng" w="19050">
              <a:solidFill>
                <a:srgbClr val="20124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64</a:t>
              </a:r>
              <a:endParaRPr sz="1000"/>
            </a:p>
          </p:txBody>
        </p:sp>
        <p:cxnSp>
          <p:nvCxnSpPr>
            <p:cNvPr id="402" name="Google Shape;402;p21"/>
            <p:cNvCxnSpPr>
              <a:stCxn id="397" idx="3"/>
              <a:endCxn id="400" idx="1"/>
            </p:cNvCxnSpPr>
            <p:nvPr/>
          </p:nvCxnSpPr>
          <p:spPr>
            <a:xfrm flipH="1" rot="10800000">
              <a:off x="4430133" y="1623133"/>
              <a:ext cx="159300" cy="435600"/>
            </a:xfrm>
            <a:prstGeom prst="straightConnector1">
              <a:avLst/>
            </a:prstGeom>
            <a:noFill/>
            <a:ln cap="flat" cmpd="sng" w="19050">
              <a:solidFill>
                <a:srgbClr val="6AA84F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403" name="Google Shape;403;p21"/>
            <p:cNvCxnSpPr>
              <a:stCxn id="400" idx="3"/>
              <a:endCxn id="401" idx="1"/>
            </p:cNvCxnSpPr>
            <p:nvPr/>
          </p:nvCxnSpPr>
          <p:spPr>
            <a:xfrm>
              <a:off x="5072297" y="1623052"/>
              <a:ext cx="202200" cy="437400"/>
            </a:xfrm>
            <a:prstGeom prst="straightConnector1">
              <a:avLst/>
            </a:prstGeom>
            <a:noFill/>
            <a:ln cap="flat" cmpd="sng" w="19050">
              <a:solidFill>
                <a:srgbClr val="6FA8D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404" name="Google Shape;404;p21"/>
            <p:cNvSpPr/>
            <p:nvPr/>
          </p:nvSpPr>
          <p:spPr>
            <a:xfrm>
              <a:off x="7299297" y="1549377"/>
              <a:ext cx="597600" cy="1022400"/>
            </a:xfrm>
            <a:prstGeom prst="roundRect">
              <a:avLst>
                <a:gd fmla="val 16667" name="adj"/>
              </a:avLst>
            </a:prstGeom>
            <a:solidFill>
              <a:srgbClr val="F4CCCC"/>
            </a:solidFill>
            <a:ln cap="flat" cmpd="sng" w="19050">
              <a:solidFill>
                <a:srgbClr val="66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512</a:t>
              </a:r>
              <a:endParaRPr sz="1100"/>
            </a:p>
          </p:txBody>
        </p:sp>
        <p:sp>
          <p:nvSpPr>
            <p:cNvPr id="388" name="Google Shape;388;p21"/>
            <p:cNvSpPr/>
            <p:nvPr/>
          </p:nvSpPr>
          <p:spPr>
            <a:xfrm>
              <a:off x="8071209" y="1549377"/>
              <a:ext cx="597600" cy="1022400"/>
            </a:xfrm>
            <a:prstGeom prst="roundRect">
              <a:avLst>
                <a:gd fmla="val 16667" name="adj"/>
              </a:avLst>
            </a:prstGeom>
            <a:solidFill>
              <a:srgbClr val="F4CCCC"/>
            </a:solidFill>
            <a:ln cap="flat" cmpd="sng" w="19050">
              <a:solidFill>
                <a:srgbClr val="66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/>
                <a:t>512</a:t>
              </a:r>
              <a:endParaRPr sz="1100"/>
            </a:p>
          </p:txBody>
        </p:sp>
      </p:grpSp>
      <p:grpSp>
        <p:nvGrpSpPr>
          <p:cNvPr id="405" name="Google Shape;405;p21"/>
          <p:cNvGrpSpPr/>
          <p:nvPr/>
        </p:nvGrpSpPr>
        <p:grpSpPr>
          <a:xfrm>
            <a:off x="8140352" y="1866162"/>
            <a:ext cx="561326" cy="1280811"/>
            <a:chOff x="8478326" y="1928700"/>
            <a:chExt cx="602410" cy="1522600"/>
          </a:xfrm>
        </p:grpSpPr>
        <p:sp>
          <p:nvSpPr>
            <p:cNvPr id="406" name="Google Shape;406;p21"/>
            <p:cNvSpPr/>
            <p:nvPr/>
          </p:nvSpPr>
          <p:spPr>
            <a:xfrm>
              <a:off x="8478336" y="1928700"/>
              <a:ext cx="602400" cy="345300"/>
            </a:xfrm>
            <a:prstGeom prst="roundRect">
              <a:avLst>
                <a:gd fmla="val 16667" name="adj"/>
              </a:avLst>
            </a:prstGeom>
            <a:solidFill>
              <a:srgbClr val="A4C2F4"/>
            </a:solidFill>
            <a:ln cap="flat" cmpd="sng" w="19050">
              <a:solidFill>
                <a:srgbClr val="1C458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/>
                <a:t>FC 1</a:t>
              </a:r>
              <a:endParaRPr sz="1200"/>
            </a:p>
          </p:txBody>
        </p:sp>
        <p:sp>
          <p:nvSpPr>
            <p:cNvPr id="407" name="Google Shape;407;p21"/>
            <p:cNvSpPr/>
            <p:nvPr/>
          </p:nvSpPr>
          <p:spPr>
            <a:xfrm>
              <a:off x="8478336" y="2406722"/>
              <a:ext cx="602400" cy="345300"/>
            </a:xfrm>
            <a:prstGeom prst="roundRect">
              <a:avLst>
                <a:gd fmla="val 16667" name="adj"/>
              </a:avLst>
            </a:prstGeom>
            <a:solidFill>
              <a:srgbClr val="A4C2F4"/>
            </a:solidFill>
            <a:ln cap="flat" cmpd="sng" w="19050">
              <a:solidFill>
                <a:srgbClr val="1C458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/>
                <a:t>FC 2</a:t>
              </a:r>
              <a:endParaRPr sz="1200"/>
            </a:p>
          </p:txBody>
        </p:sp>
        <p:sp>
          <p:nvSpPr>
            <p:cNvPr id="389" name="Google Shape;389;p21"/>
            <p:cNvSpPr/>
            <p:nvPr/>
          </p:nvSpPr>
          <p:spPr>
            <a:xfrm>
              <a:off x="8478326" y="3106000"/>
              <a:ext cx="602400" cy="345300"/>
            </a:xfrm>
            <a:prstGeom prst="roundRect">
              <a:avLst>
                <a:gd fmla="val 16667" name="adj"/>
              </a:avLst>
            </a:prstGeom>
            <a:solidFill>
              <a:srgbClr val="A4C2F4"/>
            </a:solidFill>
            <a:ln cap="flat" cmpd="sng" w="19050">
              <a:solidFill>
                <a:srgbClr val="1C458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/>
                <a:t>FC n</a:t>
              </a:r>
              <a:endParaRPr sz="1200"/>
            </a:p>
          </p:txBody>
        </p:sp>
      </p:grpSp>
      <p:cxnSp>
        <p:nvCxnSpPr>
          <p:cNvPr id="408" name="Google Shape;408;p21"/>
          <p:cNvCxnSpPr>
            <a:stCxn id="392" idx="3"/>
            <a:endCxn id="394" idx="1"/>
          </p:cNvCxnSpPr>
          <p:nvPr/>
        </p:nvCxnSpPr>
        <p:spPr>
          <a:xfrm>
            <a:off x="2313409" y="2506568"/>
            <a:ext cx="256800" cy="1500"/>
          </a:xfrm>
          <a:prstGeom prst="straightConnector1">
            <a:avLst/>
          </a:prstGeom>
          <a:noFill/>
          <a:ln cap="flat" cmpd="sng" w="19050">
            <a:solidFill>
              <a:srgbClr val="F6B26B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09" name="Google Shape;409;p21"/>
          <p:cNvCxnSpPr>
            <a:stCxn id="388" idx="3"/>
            <a:endCxn id="407" idx="1"/>
          </p:cNvCxnSpPr>
          <p:nvPr/>
        </p:nvCxnSpPr>
        <p:spPr>
          <a:xfrm flipH="1" rot="10800000">
            <a:off x="7869794" y="2413476"/>
            <a:ext cx="270600" cy="94500"/>
          </a:xfrm>
          <a:prstGeom prst="straightConnector1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2" name="Google Shape;392;p21"/>
          <p:cNvSpPr/>
          <p:nvPr/>
        </p:nvSpPr>
        <p:spPr>
          <a:xfrm>
            <a:off x="1201399" y="2108344"/>
            <a:ext cx="1112010" cy="796448"/>
          </a:xfrm>
          <a:prstGeom prst="roundRect">
            <a:avLst>
              <a:gd fmla="val 16667" name="adj"/>
            </a:avLst>
          </a:prstGeom>
          <a:solidFill>
            <a:srgbClr val="FCE5CD"/>
          </a:solidFill>
          <a:ln cap="flat" cmpd="sng" w="19050">
            <a:solidFill>
              <a:srgbClr val="E6913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</a:rPr>
              <a:t>Crop, 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</a:rPr>
              <a:t>Reshape, Normalize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000000"/>
                </a:solidFill>
              </a:rPr>
              <a:t>100x100x40</a:t>
            </a:r>
            <a:endParaRPr sz="1200"/>
          </a:p>
        </p:txBody>
      </p:sp>
      <p:sp>
        <p:nvSpPr>
          <p:cNvPr id="391" name="Google Shape;391;p21"/>
          <p:cNvSpPr/>
          <p:nvPr/>
        </p:nvSpPr>
        <p:spPr>
          <a:xfrm>
            <a:off x="382789" y="2108344"/>
            <a:ext cx="642942" cy="796448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19050">
            <a:solidFill>
              <a:srgbClr val="07376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Raw Video Input</a:t>
            </a:r>
            <a:endParaRPr sz="1200"/>
          </a:p>
        </p:txBody>
      </p:sp>
      <p:sp>
        <p:nvSpPr>
          <p:cNvPr id="410" name="Google Shape;410;p21"/>
          <p:cNvSpPr/>
          <p:nvPr/>
        </p:nvSpPr>
        <p:spPr>
          <a:xfrm>
            <a:off x="4680437" y="2309622"/>
            <a:ext cx="377938" cy="16151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19050">
            <a:solidFill>
              <a:srgbClr val="6FA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</a:t>
            </a:r>
            <a:endParaRPr sz="1000"/>
          </a:p>
        </p:txBody>
      </p:sp>
      <p:sp>
        <p:nvSpPr>
          <p:cNvPr id="411" name="Google Shape;411;p21"/>
          <p:cNvSpPr/>
          <p:nvPr/>
        </p:nvSpPr>
        <p:spPr>
          <a:xfrm>
            <a:off x="4677828" y="2526284"/>
            <a:ext cx="377938" cy="16151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19050">
            <a:solidFill>
              <a:srgbClr val="6FA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5</a:t>
            </a:r>
            <a:endParaRPr sz="1000"/>
          </a:p>
        </p:txBody>
      </p:sp>
      <p:sp>
        <p:nvSpPr>
          <p:cNvPr id="412" name="Google Shape;412;p21"/>
          <p:cNvSpPr/>
          <p:nvPr/>
        </p:nvSpPr>
        <p:spPr>
          <a:xfrm>
            <a:off x="4677840" y="2742966"/>
            <a:ext cx="377938" cy="161510"/>
          </a:xfrm>
          <a:prstGeom prst="roundRect">
            <a:avLst>
              <a:gd fmla="val 16667" name="adj"/>
            </a:avLst>
          </a:prstGeom>
          <a:solidFill>
            <a:srgbClr val="B4A7D6"/>
          </a:solidFill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2</a:t>
            </a:r>
            <a:endParaRPr sz="1000"/>
          </a:p>
        </p:txBody>
      </p:sp>
      <p:cxnSp>
        <p:nvCxnSpPr>
          <p:cNvPr id="413" name="Google Shape;413;p21"/>
          <p:cNvCxnSpPr>
            <a:stCxn id="397" idx="3"/>
            <a:endCxn id="410" idx="1"/>
          </p:cNvCxnSpPr>
          <p:nvPr/>
        </p:nvCxnSpPr>
        <p:spPr>
          <a:xfrm flipH="1" rot="10800000">
            <a:off x="4553317" y="2390467"/>
            <a:ext cx="127200" cy="1161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4" name="Google Shape;414;p21"/>
          <p:cNvCxnSpPr>
            <a:stCxn id="397" idx="3"/>
            <a:endCxn id="411" idx="1"/>
          </p:cNvCxnSpPr>
          <p:nvPr/>
        </p:nvCxnSpPr>
        <p:spPr>
          <a:xfrm>
            <a:off x="4553317" y="2506567"/>
            <a:ext cx="124500" cy="1005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5" name="Google Shape;415;p21"/>
          <p:cNvCxnSpPr>
            <a:stCxn id="397" idx="3"/>
            <a:endCxn id="412" idx="1"/>
          </p:cNvCxnSpPr>
          <p:nvPr/>
        </p:nvCxnSpPr>
        <p:spPr>
          <a:xfrm>
            <a:off x="4553317" y="2506567"/>
            <a:ext cx="124500" cy="3171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6" name="Google Shape;416;p21"/>
          <p:cNvCxnSpPr>
            <a:stCxn id="411" idx="3"/>
            <a:endCxn id="401" idx="1"/>
          </p:cNvCxnSpPr>
          <p:nvPr/>
        </p:nvCxnSpPr>
        <p:spPr>
          <a:xfrm flipH="1" rot="10800000">
            <a:off x="5055766" y="2508039"/>
            <a:ext cx="158100" cy="99000"/>
          </a:xfrm>
          <a:prstGeom prst="straightConnector1">
            <a:avLst/>
          </a:prstGeom>
          <a:noFill/>
          <a:ln cap="flat" cmpd="sng" w="19050">
            <a:solidFill>
              <a:srgbClr val="6FA8DC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7" name="Google Shape;417;p21"/>
          <p:cNvCxnSpPr>
            <a:stCxn id="412" idx="3"/>
            <a:endCxn id="401" idx="1"/>
          </p:cNvCxnSpPr>
          <p:nvPr/>
        </p:nvCxnSpPr>
        <p:spPr>
          <a:xfrm flipH="1" rot="10800000">
            <a:off x="5055778" y="2507821"/>
            <a:ext cx="158100" cy="315900"/>
          </a:xfrm>
          <a:prstGeom prst="straightConnector1">
            <a:avLst/>
          </a:prstGeom>
          <a:noFill/>
          <a:ln cap="flat" cmpd="sng" w="19050">
            <a:solidFill>
              <a:srgbClr val="674EA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8" name="Google Shape;418;p21"/>
          <p:cNvSpPr/>
          <p:nvPr/>
        </p:nvSpPr>
        <p:spPr>
          <a:xfrm>
            <a:off x="5751332" y="2080237"/>
            <a:ext cx="377938" cy="16151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19050">
            <a:solidFill>
              <a:srgbClr val="6FA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1</a:t>
            </a:r>
            <a:endParaRPr sz="1000"/>
          </a:p>
        </p:txBody>
      </p:sp>
      <p:cxnSp>
        <p:nvCxnSpPr>
          <p:cNvPr id="419" name="Google Shape;419;p21"/>
          <p:cNvCxnSpPr>
            <a:stCxn id="410" idx="3"/>
            <a:endCxn id="401" idx="1"/>
          </p:cNvCxnSpPr>
          <p:nvPr/>
        </p:nvCxnSpPr>
        <p:spPr>
          <a:xfrm>
            <a:off x="5058375" y="2390377"/>
            <a:ext cx="155400" cy="117600"/>
          </a:xfrm>
          <a:prstGeom prst="straightConnector1">
            <a:avLst/>
          </a:prstGeom>
          <a:noFill/>
          <a:ln cap="flat" cmpd="sng" w="19050">
            <a:solidFill>
              <a:srgbClr val="6FA8DC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0" name="Google Shape;420;p21"/>
          <p:cNvSpPr/>
          <p:nvPr/>
        </p:nvSpPr>
        <p:spPr>
          <a:xfrm>
            <a:off x="5751332" y="2304627"/>
            <a:ext cx="377938" cy="16151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19050">
            <a:solidFill>
              <a:srgbClr val="6FA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3</a:t>
            </a:r>
            <a:endParaRPr sz="1000"/>
          </a:p>
        </p:txBody>
      </p:sp>
      <p:sp>
        <p:nvSpPr>
          <p:cNvPr id="421" name="Google Shape;421;p21"/>
          <p:cNvSpPr/>
          <p:nvPr/>
        </p:nvSpPr>
        <p:spPr>
          <a:xfrm>
            <a:off x="5751332" y="2529017"/>
            <a:ext cx="377938" cy="161510"/>
          </a:xfrm>
          <a:prstGeom prst="roundRect">
            <a:avLst>
              <a:gd fmla="val 16667" name="adj"/>
            </a:avLst>
          </a:prstGeom>
          <a:solidFill>
            <a:srgbClr val="9FC5E8"/>
          </a:solidFill>
          <a:ln cap="flat" cmpd="sng" w="19050">
            <a:solidFill>
              <a:srgbClr val="6FA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5</a:t>
            </a:r>
            <a:endParaRPr sz="1000"/>
          </a:p>
        </p:txBody>
      </p:sp>
      <p:sp>
        <p:nvSpPr>
          <p:cNvPr id="422" name="Google Shape;422;p21"/>
          <p:cNvSpPr/>
          <p:nvPr/>
        </p:nvSpPr>
        <p:spPr>
          <a:xfrm>
            <a:off x="5751332" y="2747309"/>
            <a:ext cx="377938" cy="161510"/>
          </a:xfrm>
          <a:prstGeom prst="roundRect">
            <a:avLst>
              <a:gd fmla="val 16667" name="adj"/>
            </a:avLst>
          </a:prstGeom>
          <a:solidFill>
            <a:srgbClr val="B4A7D6"/>
          </a:solidFill>
          <a:ln cap="flat" cmpd="sng" w="19050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2</a:t>
            </a:r>
            <a:endParaRPr sz="1000"/>
          </a:p>
        </p:txBody>
      </p:sp>
      <p:cxnSp>
        <p:nvCxnSpPr>
          <p:cNvPr id="423" name="Google Shape;423;p21"/>
          <p:cNvCxnSpPr>
            <a:stCxn id="401" idx="3"/>
            <a:endCxn id="418" idx="1"/>
          </p:cNvCxnSpPr>
          <p:nvPr/>
        </p:nvCxnSpPr>
        <p:spPr>
          <a:xfrm flipH="1" rot="10800000">
            <a:off x="5591808" y="2160855"/>
            <a:ext cx="159600" cy="347100"/>
          </a:xfrm>
          <a:prstGeom prst="straightConnector1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4" name="Google Shape;424;p21"/>
          <p:cNvCxnSpPr>
            <a:stCxn id="401" idx="3"/>
            <a:endCxn id="421" idx="1"/>
          </p:cNvCxnSpPr>
          <p:nvPr/>
        </p:nvCxnSpPr>
        <p:spPr>
          <a:xfrm>
            <a:off x="5591808" y="2507955"/>
            <a:ext cx="159600" cy="101700"/>
          </a:xfrm>
          <a:prstGeom prst="straightConnector1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5" name="Google Shape;425;p21"/>
          <p:cNvCxnSpPr>
            <a:stCxn id="401" idx="3"/>
            <a:endCxn id="420" idx="1"/>
          </p:cNvCxnSpPr>
          <p:nvPr/>
        </p:nvCxnSpPr>
        <p:spPr>
          <a:xfrm flipH="1" rot="10800000">
            <a:off x="5591808" y="2385255"/>
            <a:ext cx="159600" cy="122700"/>
          </a:xfrm>
          <a:prstGeom prst="straightConnector1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6" name="Google Shape;426;p21"/>
          <p:cNvCxnSpPr>
            <a:stCxn id="401" idx="3"/>
            <a:endCxn id="422" idx="1"/>
          </p:cNvCxnSpPr>
          <p:nvPr/>
        </p:nvCxnSpPr>
        <p:spPr>
          <a:xfrm>
            <a:off x="5591808" y="2507955"/>
            <a:ext cx="159600" cy="320100"/>
          </a:xfrm>
          <a:prstGeom prst="straightConnector1">
            <a:avLst/>
          </a:prstGeom>
          <a:noFill/>
          <a:ln cap="flat" cmpd="sng" w="19050">
            <a:solidFill>
              <a:srgbClr val="351C75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7" name="Google Shape;427;p21"/>
          <p:cNvSpPr/>
          <p:nvPr/>
        </p:nvSpPr>
        <p:spPr>
          <a:xfrm>
            <a:off x="6270985" y="2116672"/>
            <a:ext cx="377938" cy="781307"/>
          </a:xfrm>
          <a:prstGeom prst="roundRect">
            <a:avLst>
              <a:gd fmla="val 16667" name="adj"/>
            </a:avLst>
          </a:prstGeom>
          <a:solidFill>
            <a:srgbClr val="D9D2E9"/>
          </a:solidFill>
          <a:ln cap="flat" cmpd="sng" w="19050">
            <a:solidFill>
              <a:srgbClr val="20124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64</a:t>
            </a:r>
            <a:endParaRPr sz="1000"/>
          </a:p>
        </p:txBody>
      </p:sp>
      <p:cxnSp>
        <p:nvCxnSpPr>
          <p:cNvPr id="428" name="Google Shape;428;p21"/>
          <p:cNvCxnSpPr>
            <a:stCxn id="396" idx="3"/>
            <a:endCxn id="397" idx="1"/>
          </p:cNvCxnSpPr>
          <p:nvPr/>
        </p:nvCxnSpPr>
        <p:spPr>
          <a:xfrm flipH="1" rot="10800000">
            <a:off x="4023319" y="2506455"/>
            <a:ext cx="152100" cy="1500"/>
          </a:xfrm>
          <a:prstGeom prst="straightConnector1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9" name="Google Shape;429;p21"/>
          <p:cNvCxnSpPr>
            <a:stCxn id="418" idx="3"/>
            <a:endCxn id="427" idx="1"/>
          </p:cNvCxnSpPr>
          <p:nvPr/>
        </p:nvCxnSpPr>
        <p:spPr>
          <a:xfrm>
            <a:off x="6129270" y="2160992"/>
            <a:ext cx="141600" cy="346200"/>
          </a:xfrm>
          <a:prstGeom prst="straightConnector1">
            <a:avLst/>
          </a:prstGeom>
          <a:noFill/>
          <a:ln cap="flat" cmpd="sng" w="19050">
            <a:solidFill>
              <a:srgbClr val="6FA8DC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0" name="Google Shape;430;p21"/>
          <p:cNvCxnSpPr>
            <a:endCxn id="427" idx="1"/>
          </p:cNvCxnSpPr>
          <p:nvPr/>
        </p:nvCxnSpPr>
        <p:spPr>
          <a:xfrm>
            <a:off x="6129385" y="2385525"/>
            <a:ext cx="141600" cy="121800"/>
          </a:xfrm>
          <a:prstGeom prst="straightConnector1">
            <a:avLst/>
          </a:prstGeom>
          <a:noFill/>
          <a:ln cap="flat" cmpd="sng" w="19050">
            <a:solidFill>
              <a:srgbClr val="6FA8DC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1" name="Google Shape;431;p21"/>
          <p:cNvCxnSpPr>
            <a:endCxn id="427" idx="1"/>
          </p:cNvCxnSpPr>
          <p:nvPr/>
        </p:nvCxnSpPr>
        <p:spPr>
          <a:xfrm flipH="1" rot="10800000">
            <a:off x="6129385" y="2507325"/>
            <a:ext cx="141600" cy="102600"/>
          </a:xfrm>
          <a:prstGeom prst="straightConnector1">
            <a:avLst/>
          </a:prstGeom>
          <a:noFill/>
          <a:ln cap="flat" cmpd="sng" w="19050">
            <a:solidFill>
              <a:srgbClr val="6FA8DC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2" name="Google Shape;432;p21"/>
          <p:cNvCxnSpPr>
            <a:stCxn id="422" idx="3"/>
            <a:endCxn id="427" idx="1"/>
          </p:cNvCxnSpPr>
          <p:nvPr/>
        </p:nvCxnSpPr>
        <p:spPr>
          <a:xfrm flipH="1" rot="10800000">
            <a:off x="6129270" y="2507364"/>
            <a:ext cx="141600" cy="320700"/>
          </a:xfrm>
          <a:prstGeom prst="straightConnector1">
            <a:avLst/>
          </a:prstGeom>
          <a:noFill/>
          <a:ln cap="flat" cmpd="sng" w="19050">
            <a:solidFill>
              <a:srgbClr val="674EA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3" name="Google Shape;433;p21"/>
          <p:cNvCxnSpPr>
            <a:stCxn id="427" idx="3"/>
            <a:endCxn id="404" idx="1"/>
          </p:cNvCxnSpPr>
          <p:nvPr/>
        </p:nvCxnSpPr>
        <p:spPr>
          <a:xfrm>
            <a:off x="6648923" y="2507325"/>
            <a:ext cx="149400" cy="600"/>
          </a:xfrm>
          <a:prstGeom prst="straightConnector1">
            <a:avLst/>
          </a:prstGeom>
          <a:noFill/>
          <a:ln cap="flat" cmpd="sng" w="19050">
            <a:solidFill>
              <a:srgbClr val="20124D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4" name="Google Shape;434;p21"/>
          <p:cNvCxnSpPr>
            <a:stCxn id="404" idx="3"/>
            <a:endCxn id="388" idx="1"/>
          </p:cNvCxnSpPr>
          <p:nvPr/>
        </p:nvCxnSpPr>
        <p:spPr>
          <a:xfrm>
            <a:off x="7265826" y="2507976"/>
            <a:ext cx="136500" cy="0"/>
          </a:xfrm>
          <a:prstGeom prst="straightConnector1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435" name="Google Shape;435;p21"/>
          <p:cNvGrpSpPr/>
          <p:nvPr/>
        </p:nvGrpSpPr>
        <p:grpSpPr>
          <a:xfrm>
            <a:off x="708408" y="3969677"/>
            <a:ext cx="2965849" cy="235452"/>
            <a:chOff x="350025" y="4429313"/>
            <a:chExt cx="3182924" cy="279900"/>
          </a:xfrm>
        </p:grpSpPr>
        <p:sp>
          <p:nvSpPr>
            <p:cNvPr id="436" name="Google Shape;436;p21"/>
            <p:cNvSpPr/>
            <p:nvPr/>
          </p:nvSpPr>
          <p:spPr>
            <a:xfrm>
              <a:off x="350025" y="4473200"/>
              <a:ext cx="324600" cy="192000"/>
            </a:xfrm>
            <a:prstGeom prst="roundRect">
              <a:avLst>
                <a:gd fmla="val 16667" name="adj"/>
              </a:avLst>
            </a:prstGeom>
            <a:solidFill>
              <a:srgbClr val="B4A7D6"/>
            </a:solidFill>
            <a:ln cap="flat" cmpd="sng" w="19050">
              <a:solidFill>
                <a:srgbClr val="674EA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s</a:t>
              </a:r>
              <a:endParaRPr sz="1000"/>
            </a:p>
          </p:txBody>
        </p:sp>
        <p:sp>
          <p:nvSpPr>
            <p:cNvPr id="437" name="Google Shape;437;p21"/>
            <p:cNvSpPr txBox="1"/>
            <p:nvPr/>
          </p:nvSpPr>
          <p:spPr>
            <a:xfrm>
              <a:off x="607349" y="4429313"/>
              <a:ext cx="2925600" cy="27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/>
                <a:t> Max Pooling layer with stride s</a:t>
              </a:r>
              <a:endParaRPr sz="1300"/>
            </a:p>
          </p:txBody>
        </p:sp>
      </p:grpSp>
      <p:grpSp>
        <p:nvGrpSpPr>
          <p:cNvPr id="438" name="Google Shape;438;p21"/>
          <p:cNvGrpSpPr/>
          <p:nvPr/>
        </p:nvGrpSpPr>
        <p:grpSpPr>
          <a:xfrm>
            <a:off x="702401" y="3636950"/>
            <a:ext cx="3266960" cy="235452"/>
            <a:chOff x="2492050" y="4429300"/>
            <a:chExt cx="3506075" cy="279900"/>
          </a:xfrm>
        </p:grpSpPr>
        <p:sp>
          <p:nvSpPr>
            <p:cNvPr id="439" name="Google Shape;439;p21"/>
            <p:cNvSpPr/>
            <p:nvPr/>
          </p:nvSpPr>
          <p:spPr>
            <a:xfrm>
              <a:off x="2492050" y="4473250"/>
              <a:ext cx="320400" cy="192000"/>
            </a:xfrm>
            <a:prstGeom prst="roundRect">
              <a:avLst>
                <a:gd fmla="val 16667" name="adj"/>
              </a:avLst>
            </a:prstGeom>
            <a:solidFill>
              <a:srgbClr val="D9D2E9"/>
            </a:solidFill>
            <a:ln cap="flat" cmpd="sng" w="19050">
              <a:solidFill>
                <a:srgbClr val="20124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000"/>
            </a:p>
          </p:txBody>
        </p:sp>
        <p:sp>
          <p:nvSpPr>
            <p:cNvPr id="440" name="Google Shape;440;p21"/>
            <p:cNvSpPr txBox="1"/>
            <p:nvPr/>
          </p:nvSpPr>
          <p:spPr>
            <a:xfrm>
              <a:off x="2736825" y="4429300"/>
              <a:ext cx="3261300" cy="27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/>
                <a:t>  Concatenation + Global average Pooling</a:t>
              </a:r>
              <a:endParaRPr sz="1300"/>
            </a:p>
          </p:txBody>
        </p:sp>
      </p:grpSp>
      <p:grpSp>
        <p:nvGrpSpPr>
          <p:cNvPr id="441" name="Google Shape;441;p21"/>
          <p:cNvGrpSpPr/>
          <p:nvPr/>
        </p:nvGrpSpPr>
        <p:grpSpPr>
          <a:xfrm>
            <a:off x="4233007" y="3969666"/>
            <a:ext cx="3397180" cy="235452"/>
            <a:chOff x="2102625" y="4429300"/>
            <a:chExt cx="3645825" cy="279900"/>
          </a:xfrm>
        </p:grpSpPr>
        <p:sp>
          <p:nvSpPr>
            <p:cNvPr id="442" name="Google Shape;442;p21"/>
            <p:cNvSpPr/>
            <p:nvPr/>
          </p:nvSpPr>
          <p:spPr>
            <a:xfrm>
              <a:off x="2102625" y="4473200"/>
              <a:ext cx="324600" cy="192000"/>
            </a:xfrm>
            <a:prstGeom prst="roundRect">
              <a:avLst>
                <a:gd fmla="val 16667" name="adj"/>
              </a:avLst>
            </a:prstGeom>
            <a:solidFill>
              <a:srgbClr val="9FC5E8"/>
            </a:solidFill>
            <a:ln cap="flat" cmpd="sng" w="19050">
              <a:solidFill>
                <a:srgbClr val="6FA8D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/>
                <a:t>k</a:t>
              </a:r>
              <a:endParaRPr sz="1000"/>
            </a:p>
          </p:txBody>
        </p:sp>
        <p:sp>
          <p:nvSpPr>
            <p:cNvPr id="443" name="Google Shape;443;p21"/>
            <p:cNvSpPr txBox="1"/>
            <p:nvPr/>
          </p:nvSpPr>
          <p:spPr>
            <a:xfrm>
              <a:off x="2359950" y="4429300"/>
              <a:ext cx="3388500" cy="27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/>
                <a:t>16 channel CNN+ BN +ReLU with kernel k</a:t>
              </a:r>
              <a:endParaRPr sz="1300"/>
            </a:p>
          </p:txBody>
        </p:sp>
      </p:grpSp>
      <p:pic>
        <p:nvPicPr>
          <p:cNvPr id="444" name="Google Shape;44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1">
            <a:off x="521334" y="2969876"/>
            <a:ext cx="365866" cy="309866"/>
          </a:xfrm>
          <a:prstGeom prst="rect">
            <a:avLst/>
          </a:prstGeom>
          <a:noFill/>
          <a:ln cap="flat" cmpd="sng" w="9525">
            <a:solidFill>
              <a:srgbClr val="D9EAD3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445" name="Google Shape;445;p21"/>
          <p:cNvGrpSpPr/>
          <p:nvPr/>
        </p:nvGrpSpPr>
        <p:grpSpPr>
          <a:xfrm>
            <a:off x="1456506" y="2880378"/>
            <a:ext cx="384960" cy="353309"/>
            <a:chOff x="1846669" y="1971865"/>
            <a:chExt cx="384960" cy="353309"/>
          </a:xfrm>
        </p:grpSpPr>
        <p:pic>
          <p:nvPicPr>
            <p:cNvPr id="446" name="Google Shape;446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8">
              <a:off x="1846669" y="2008407"/>
              <a:ext cx="384960" cy="3098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47" name="Google Shape;447;p21"/>
            <p:cNvSpPr/>
            <p:nvPr/>
          </p:nvSpPr>
          <p:spPr>
            <a:xfrm flipH="1" rot="5400000">
              <a:off x="1854259" y="2020312"/>
              <a:ext cx="353309" cy="256417"/>
            </a:xfrm>
            <a:prstGeom prst="flowChartInputOutput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8" name="Google Shape;448;p21"/>
          <p:cNvSpPr/>
          <p:nvPr/>
        </p:nvSpPr>
        <p:spPr>
          <a:xfrm>
            <a:off x="7937124" y="3173942"/>
            <a:ext cx="1032307" cy="201849"/>
          </a:xfrm>
          <a:custGeom>
            <a:rect b="b" l="l" r="r" t="t"/>
            <a:pathLst>
              <a:path extrusionOk="0" h="18375" w="84356">
                <a:moveTo>
                  <a:pt x="0" y="18375"/>
                </a:moveTo>
                <a:cubicBezTo>
                  <a:pt x="4753" y="13617"/>
                  <a:pt x="6562" y="285"/>
                  <a:pt x="12806" y="2784"/>
                </a:cubicBezTo>
                <a:cubicBezTo>
                  <a:pt x="16246" y="4160"/>
                  <a:pt x="15076" y="9908"/>
                  <a:pt x="16982" y="13085"/>
                </a:cubicBezTo>
                <a:cubicBezTo>
                  <a:pt x="18456" y="15543"/>
                  <a:pt x="21672" y="17732"/>
                  <a:pt x="24499" y="17261"/>
                </a:cubicBezTo>
                <a:cubicBezTo>
                  <a:pt x="29944" y="16355"/>
                  <a:pt x="26496" y="2506"/>
                  <a:pt x="32016" y="2506"/>
                </a:cubicBezTo>
                <a:cubicBezTo>
                  <a:pt x="37079" y="2506"/>
                  <a:pt x="39774" y="9392"/>
                  <a:pt x="42038" y="13921"/>
                </a:cubicBezTo>
                <a:cubicBezTo>
                  <a:pt x="42694" y="15233"/>
                  <a:pt x="43097" y="17782"/>
                  <a:pt x="44544" y="17540"/>
                </a:cubicBezTo>
                <a:cubicBezTo>
                  <a:pt x="51232" y="16423"/>
                  <a:pt x="48065" y="0"/>
                  <a:pt x="54845" y="0"/>
                </a:cubicBezTo>
                <a:cubicBezTo>
                  <a:pt x="61695" y="0"/>
                  <a:pt x="60035" y="15734"/>
                  <a:pt x="66816" y="16705"/>
                </a:cubicBezTo>
                <a:cubicBezTo>
                  <a:pt x="69206" y="17047"/>
                  <a:pt x="72200" y="17972"/>
                  <a:pt x="74055" y="16426"/>
                </a:cubicBezTo>
                <a:cubicBezTo>
                  <a:pt x="78100" y="13057"/>
                  <a:pt x="79092" y="4455"/>
                  <a:pt x="84356" y="4455"/>
                </a:cubicBezTo>
              </a:path>
            </a:pathLst>
          </a:custGeom>
          <a:noFill/>
          <a:ln cap="flat" cmpd="sng" w="28575">
            <a:solidFill>
              <a:srgbClr val="595959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49" name="Google Shape;44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